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70" r:id="rId2"/>
    <p:sldId id="273" r:id="rId3"/>
    <p:sldId id="274" r:id="rId4"/>
    <p:sldId id="271" r:id="rId5"/>
    <p:sldId id="288" r:id="rId6"/>
    <p:sldId id="275" r:id="rId7"/>
    <p:sldId id="276" r:id="rId8"/>
    <p:sldId id="278" r:id="rId9"/>
    <p:sldId id="279" r:id="rId10"/>
    <p:sldId id="281" r:id="rId11"/>
    <p:sldId id="282" r:id="rId12"/>
    <p:sldId id="280" r:id="rId13"/>
    <p:sldId id="290" r:id="rId14"/>
    <p:sldId id="291" r:id="rId15"/>
    <p:sldId id="292" r:id="rId16"/>
    <p:sldId id="285" r:id="rId17"/>
    <p:sldId id="313" r:id="rId18"/>
    <p:sldId id="284" r:id="rId19"/>
    <p:sldId id="314" r:id="rId20"/>
    <p:sldId id="315" r:id="rId21"/>
    <p:sldId id="286" r:id="rId22"/>
    <p:sldId id="316" r:id="rId23"/>
    <p:sldId id="317" r:id="rId24"/>
    <p:sldId id="319" r:id="rId25"/>
    <p:sldId id="318" r:id="rId26"/>
    <p:sldId id="320" r:id="rId27"/>
    <p:sldId id="287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0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2T09:18:10.1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1352 0 24575,'-72'63'0,"0"-1"0,0 0 0,0 1 0,0-1 0,-1 0 0,17-13 0,1-1 0,-9 7 0,-22 18 0,-8 8 0,7-5 0,22-16 0,36-28 0,29-25 0,0-1 0,0 9 0,-4-2 0,-1 12 0,-3-8 0,0 3 0,0-4 0,1-4 0,-1 3 0,4-7 0,-3 3 0,6-4 0,-2 0 0,3 0 0,-4 13 0,-5 4 0,-2 13 0,-14 21 0,13-16 0,-21 36 0,16-23 0,-11 18 0,6-8 0,1-5 0,0-3 0,5-6 0,-3-6 0,8-1 0,-2-12 0,4-1 0,1-9 0,3 3 0,-2-8 0,6 7 0,-2-7 0,-1 4 0,3-1 0,-2-3 0,-1 3 0,3 0 0,-2-3 0,3 8 0,0-3 0,-4 4 0,3 0 0,-3 0 0,4 0 0,0-5 0,0 4 0,0-8 0,0 8 0,0-8 0,0 7 0,0-7 0,0 4 0,0-1 0,0-3 0,0 8 0,0-8 0,0 7 0,0-2 0,0 4 0,0 5 0,0-4 0,4 10 0,1-10 0,4 4 0,0 0 0,0-3 0,5 8 0,-1-9 0,2 10 0,10 7 0,-10-9 0,17 14 0,-13-21 0,9 6 0,-5-7 0,1 5 0,3-7 0,-4 6 0,0-9 0,4 6 0,-5-5 0,6 4 0,-6-9 0,5 9 0,-5-10 0,6 10 0,-2-8 0,6 4 0,-4-1 0,4-3 0,0 4 0,-5-5 0,10 0 0,7 8 0,-9-9 0,8 7 0,-17-10 0,0-1 0,0 4 0,0-8 0,0 4 0,5 0 0,-4-3 0,4 3 0,0-4 0,-3 0 0,8 0 0,-9 0 0,5 0 0,-6-5 0,-1 0 0,1 0 0,0-3 0,0 3 0,0-4 0,0 0 0,0 0 0,7 0 0,-5 0 0,0 0 0,-3-8 0,-8 3 0,4-11 0,-5-1 0,0 1 0,1-9 0,0 3 0,1-9 0,-1 4 0,2-10 0,-1 5 0,-3-6 0,3 1 0,-8-1 0,4 0 0,-5 0 0,5 1 0,-4-1 0,4 0 0,-5 1 0,-4-1 0,4 0 0,-8 1 0,3-1 0,-4 0 0,0 0 0,0-5 0,0 9 0,0-8 0,0 9 0,0 1 0,0 0 0,-4 6 0,0 5 0,-5-4 0,1 8 0,0-3 0,0 4 0,0-4 0,-4 3 0,3-8 0,-6 8 0,6-3 0,-7 0 0,7 3 0,-2 0 0,3 2 0,-3 7 0,2-7 0,-2 7 0,0-7 0,2 7 0,-5-4 0,5 1 0,-6 3 0,3-4 0,-4 4 0,0-3 0,1 2 0,-1-2 0,0 3 0,0 0 0,-4 0 0,3 0 0,-8 3 0,-8-6 0,4 5 0,-8-6 0,11 7 0,4-3 0,-2 7 0,2-6 0,1 6 0,0-3 0,6 4 0,-1 0 0,0 0 0,0 0 0,4 0 0,-2 0 0,5 0 0,-2 0 0,4 0 0,0 0 0,1 0 0,-1 0 0,0 0 0,-4 0 0,-1 0 0,-4 0 0,-4 0 0,-2 0 0,-4 0 0,0 0 0,-5 5 0,4-1 0,-10 6 0,10-2 0,-4 1 0,9 0 0,-2-1 0,7 0 0,-4 1 0,9-2 0,-2 1 0,6-1 0,-7 1 0,3 0 0,0-1 0,-3 1 0,3-1 0,0 1 0,-7 4 0,6 0 0,-8 1 0,6 2 0,-6-2 0,4-1 0,-7 5 0,7-5 0,-4 5 0,6-5 0,3-1 0,1-4 0,4 0 0,-1 1 0,4-1 0,1-1 0,0 1 0,3 0 0,-7 8 0,2-2 0,1 12 0,-4-4 0,3 5 0,-3 0 0,-1-4 0,5-2 0,-3-8 0,6-1 0,-2-4 0,3 0 0,-3-3 0,2 2 0,-2-2 0,3 5 0,0 2 0,0 9 0,0 1 0,0 5 0,0 0 0,0 0 0,0 0 0,0-5 0,0 0 0,0-9 0,0-1 0,0-4 0,0 0 0,0 0 0,0-4 0,0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391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116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2495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6054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291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3621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7418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5060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936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907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911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128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060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507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44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665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19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D47718-F5D1-D84A-B062-405A3167BEFA}" type="datetimeFigureOut">
              <a:rPr lang="en-CN" smtClean="0"/>
              <a:t>2021/6/1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26907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639" y="4416132"/>
            <a:ext cx="8732701" cy="169369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1600" dirty="0"/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Lecture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CNN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Architectures,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ResNet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Inception,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Transfer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Learning</a:t>
            </a: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NLP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Introduction</a:t>
            </a: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The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Kernel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Ability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For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Artificial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Intelligence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endParaRPr lang="en-CN" sz="1600" dirty="0">
              <a:latin typeface="+mn-lt"/>
              <a:ea typeface="KaiTi" panose="02010609060101010101" pitchFamily="49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638" y="5262978"/>
            <a:ext cx="8732701" cy="592975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endParaRPr lang="en-CN" sz="700" dirty="0"/>
          </a:p>
          <a:p>
            <a:pPr algn="ctr">
              <a:lnSpc>
                <a:spcPct val="100000"/>
              </a:lnSpc>
            </a:pPr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高民权</a:t>
            </a:r>
            <a:endParaRPr lang="en-CN" sz="7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713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7E5C-1642-6146-B1C1-41E2CB1D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4800"/>
              <a:t>Res-Net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F273-1B5D-C548-9EE9-082BF5A08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0271" y="4385732"/>
            <a:ext cx="3342968" cy="1828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altLang="zh-CN" cap="all"/>
              <a:t>Implement using Pytroch</a:t>
            </a:r>
            <a:endParaRPr lang="en-US" cap="al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A566C-6B3D-464F-9D0D-EC015F19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0" y="723474"/>
            <a:ext cx="6921364" cy="541596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15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7FB4-4759-4243-B6D7-92E0C361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RES-Net:</a:t>
            </a:r>
            <a:r>
              <a:rPr lang="zh-CN" altLang="en-US" dirty="0"/>
              <a:t> </a:t>
            </a:r>
            <a:r>
              <a:rPr lang="en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DBE8D-C62B-1C48-9C11-E63F33D1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CN" dirty="0"/>
          </a:p>
        </p:txBody>
      </p:sp>
      <p:pic>
        <p:nvPicPr>
          <p:cNvPr id="5122" name="Picture 2" descr="Proposed Modified ResNet-18 architecture for Bangla HCR. In the... |  Download Scientific Diagram">
            <a:extLst>
              <a:ext uri="{FF2B5EF4-FFF2-40B4-BE49-F238E27FC236}">
                <a16:creationId xmlns:a16="http://schemas.microsoft.com/office/drawing/2014/main" id="{213BB1BD-03AC-2B41-9A8F-51EE9B8E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42067"/>
            <a:ext cx="10795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4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9D3B-CA0D-294A-A640-097C8BCD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 </a:t>
            </a:r>
            <a:r>
              <a:rPr lang="en-US" altLang="zh-CN" dirty="0"/>
              <a:t>(Google</a:t>
            </a:r>
            <a:r>
              <a:rPr lang="zh-CN" altLang="en-US" dirty="0"/>
              <a:t> </a:t>
            </a:r>
            <a:r>
              <a:rPr lang="en-US" altLang="zh-CN" dirty="0"/>
              <a:t>Net)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9835-454F-944F-B278-6AFB3636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5" y="2142066"/>
            <a:ext cx="10131425" cy="3649133"/>
          </a:xfrm>
        </p:spPr>
        <p:txBody>
          <a:bodyPr anchor="t"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DBDE4F3-D927-3A48-AABE-8BFECADC6257}"/>
              </a:ext>
            </a:extLst>
          </p:cNvPr>
          <p:cNvGraphicFramePr>
            <a:graphicFrameLocks noGrp="1"/>
          </p:cNvGraphicFramePr>
          <p:nvPr/>
        </p:nvGraphicFramePr>
        <p:xfrm>
          <a:off x="424070" y="3031434"/>
          <a:ext cx="1848679" cy="1762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9736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35604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38343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515A54-23AD-7642-8509-70C28B5A5919}"/>
              </a:ext>
            </a:extLst>
          </p:cNvPr>
          <p:cNvGraphicFramePr>
            <a:graphicFrameLocks noGrp="1"/>
          </p:cNvGraphicFramePr>
          <p:nvPr/>
        </p:nvGraphicFramePr>
        <p:xfrm>
          <a:off x="3011418" y="3760816"/>
          <a:ext cx="447261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944C1F-D5C4-CA4B-9A0F-BE0A6B9C0F6C}"/>
              </a:ext>
            </a:extLst>
          </p:cNvPr>
          <p:cNvSpPr txBox="1"/>
          <p:nvPr/>
        </p:nvSpPr>
        <p:spPr>
          <a:xfrm>
            <a:off x="1028449" y="51404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36B856B-A5CF-CB42-AFA7-1099C6A53CF2}"/>
              </a:ext>
            </a:extLst>
          </p:cNvPr>
          <p:cNvGraphicFramePr>
            <a:graphicFrameLocks noGrp="1"/>
          </p:cNvGraphicFramePr>
          <p:nvPr/>
        </p:nvGraphicFramePr>
        <p:xfrm>
          <a:off x="5374006" y="3051311"/>
          <a:ext cx="1848679" cy="1762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9736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35604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38343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A51964-0A26-CE47-8EE6-06F268B91796}"/>
              </a:ext>
            </a:extLst>
          </p:cNvPr>
          <p:cNvGraphicFramePr>
            <a:graphicFrameLocks noGrp="1"/>
          </p:cNvGraphicFramePr>
          <p:nvPr/>
        </p:nvGraphicFramePr>
        <p:xfrm>
          <a:off x="4031905" y="3760816"/>
          <a:ext cx="7288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80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Rel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15" name="7-Point Star 14">
            <a:extLst>
              <a:ext uri="{FF2B5EF4-FFF2-40B4-BE49-F238E27FC236}">
                <a16:creationId xmlns:a16="http://schemas.microsoft.com/office/drawing/2014/main" id="{C946D5B2-CEF4-1D40-A268-C2404E9F2C6A}"/>
              </a:ext>
            </a:extLst>
          </p:cNvPr>
          <p:cNvSpPr/>
          <p:nvPr/>
        </p:nvSpPr>
        <p:spPr>
          <a:xfrm>
            <a:off x="2494724" y="3801491"/>
            <a:ext cx="337930" cy="306865"/>
          </a:xfrm>
          <a:prstGeom prst="star7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F2DAC2D3-276A-524D-B14A-58786EEB4E1E}"/>
              </a:ext>
            </a:extLst>
          </p:cNvPr>
          <p:cNvSpPr/>
          <p:nvPr/>
        </p:nvSpPr>
        <p:spPr>
          <a:xfrm>
            <a:off x="3564766" y="3801491"/>
            <a:ext cx="357809" cy="26619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8A308911-84BE-794D-B873-BD25A64EA367}"/>
              </a:ext>
            </a:extLst>
          </p:cNvPr>
          <p:cNvSpPr/>
          <p:nvPr/>
        </p:nvSpPr>
        <p:spPr>
          <a:xfrm>
            <a:off x="4880044" y="3801491"/>
            <a:ext cx="357809" cy="26619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1FCC6B-0F07-3C4C-9C89-E7AFF26C49BF}"/>
              </a:ext>
            </a:extLst>
          </p:cNvPr>
          <p:cNvSpPr txBox="1"/>
          <p:nvPr/>
        </p:nvSpPr>
        <p:spPr>
          <a:xfrm>
            <a:off x="6079435" y="51404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8D52409-57D8-414B-9219-4AE1CD5445FB}"/>
              </a:ext>
            </a:extLst>
          </p:cNvPr>
          <p:cNvSpPr/>
          <p:nvPr/>
        </p:nvSpPr>
        <p:spPr>
          <a:xfrm>
            <a:off x="8440417" y="282581"/>
            <a:ext cx="2176282" cy="2110304"/>
          </a:xfrm>
          <a:prstGeom prst="cube">
            <a:avLst>
              <a:gd name="adj" fmla="val 25249"/>
            </a:avLst>
          </a:prstGeom>
          <a:solidFill>
            <a:srgbClr val="E84574">
              <a:alpha val="7843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FCDD643-3DED-5C45-B120-4C47DA505D24}"/>
              </a:ext>
            </a:extLst>
          </p:cNvPr>
          <p:cNvSpPr/>
          <p:nvPr/>
        </p:nvSpPr>
        <p:spPr>
          <a:xfrm>
            <a:off x="7386218" y="2668597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92C93143-FCE8-B442-BA00-1D41C5DEB3D8}"/>
              </a:ext>
            </a:extLst>
          </p:cNvPr>
          <p:cNvSpPr/>
          <p:nvPr/>
        </p:nvSpPr>
        <p:spPr>
          <a:xfrm>
            <a:off x="8113470" y="2675113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57A63305-5FA8-7A42-9EC9-22C2B5CBB157}"/>
              </a:ext>
            </a:extLst>
          </p:cNvPr>
          <p:cNvSpPr/>
          <p:nvPr/>
        </p:nvSpPr>
        <p:spPr>
          <a:xfrm>
            <a:off x="8885557" y="2665088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F67C9-D27D-514C-AB65-C82792436B1E}"/>
              </a:ext>
            </a:extLst>
          </p:cNvPr>
          <p:cNvSpPr txBox="1"/>
          <p:nvPr/>
        </p:nvSpPr>
        <p:spPr>
          <a:xfrm>
            <a:off x="2915088" y="428282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* </a:t>
            </a:r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1FC82F-5331-0F43-B704-1FB44E8A6B31}"/>
              </a:ext>
            </a:extLst>
          </p:cNvPr>
          <p:cNvSpPr txBox="1"/>
          <p:nvPr/>
        </p:nvSpPr>
        <p:spPr>
          <a:xfrm>
            <a:off x="10817226" y="115306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* </a:t>
            </a:r>
            <a:r>
              <a:rPr lang="en-US" altLang="zh-CN" dirty="0"/>
              <a:t>8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67ED08F1-CF82-6941-8F54-05C0E2C32408}"/>
              </a:ext>
            </a:extLst>
          </p:cNvPr>
          <p:cNvSpPr/>
          <p:nvPr/>
        </p:nvSpPr>
        <p:spPr>
          <a:xfrm>
            <a:off x="9657644" y="2678622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2FC4AC19-AD13-8C40-A5FD-7A9DCE6840BF}"/>
              </a:ext>
            </a:extLst>
          </p:cNvPr>
          <p:cNvSpPr/>
          <p:nvPr/>
        </p:nvSpPr>
        <p:spPr>
          <a:xfrm>
            <a:off x="7968118" y="4523619"/>
            <a:ext cx="2176282" cy="2110304"/>
          </a:xfrm>
          <a:prstGeom prst="cube">
            <a:avLst>
              <a:gd name="adj" fmla="val 31843"/>
            </a:avLst>
          </a:prstGeom>
          <a:solidFill>
            <a:srgbClr val="E84574">
              <a:alpha val="7843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73F6FB-781D-9349-99BC-01A00C699E0B}"/>
              </a:ext>
            </a:extLst>
          </p:cNvPr>
          <p:cNvSpPr txBox="1"/>
          <p:nvPr/>
        </p:nvSpPr>
        <p:spPr>
          <a:xfrm>
            <a:off x="11003256" y="37962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* </a:t>
            </a:r>
            <a:r>
              <a:rPr lang="en-US" altLang="zh-CN" dirty="0"/>
              <a:t>1</a:t>
            </a:r>
            <a:r>
              <a:rPr lang="zh-CN" altLang="en-US" dirty="0"/>
              <a:t> *</a:t>
            </a:r>
            <a:r>
              <a:rPr lang="en-US" altLang="zh-CN" dirty="0"/>
              <a:t>?(A)</a:t>
            </a:r>
            <a:endParaRPr lang="en-C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1D628C-0D98-8045-993B-5265876E32B1}"/>
              </a:ext>
            </a:extLst>
          </p:cNvPr>
          <p:cNvSpPr txBox="1"/>
          <p:nvPr/>
        </p:nvSpPr>
        <p:spPr>
          <a:xfrm>
            <a:off x="10356574" y="642067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?B</a:t>
            </a:r>
            <a:r>
              <a:rPr lang="zh-CN" altLang="en-US" dirty="0"/>
              <a:t> * </a:t>
            </a:r>
            <a:r>
              <a:rPr lang="en-US" altLang="zh-CN" dirty="0"/>
              <a:t>?C</a:t>
            </a:r>
            <a:r>
              <a:rPr lang="zh-CN" altLang="en-US" dirty="0"/>
              <a:t> * </a:t>
            </a:r>
            <a:r>
              <a:rPr lang="en-US" altLang="zh-CN" dirty="0"/>
              <a:t>?D</a:t>
            </a:r>
            <a:endParaRPr lang="en-CN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6A58865D-331C-C848-B290-A4B8E3701787}"/>
              </a:ext>
            </a:extLst>
          </p:cNvPr>
          <p:cNvSpPr/>
          <p:nvPr/>
        </p:nvSpPr>
        <p:spPr>
          <a:xfrm>
            <a:off x="10429731" y="2688853"/>
            <a:ext cx="1332000" cy="1332000"/>
          </a:xfrm>
          <a:prstGeom prst="cube">
            <a:avLst>
              <a:gd name="adj" fmla="val 677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9D3B-CA0D-294A-A640-097C8BCD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6471"/>
            <a:ext cx="10131425" cy="1456267"/>
          </a:xfrm>
        </p:spPr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 </a:t>
            </a:r>
            <a:r>
              <a:rPr lang="en-US" altLang="zh-CN" dirty="0"/>
              <a:t>(Google</a:t>
            </a:r>
            <a:r>
              <a:rPr lang="zh-CN" altLang="en-US" dirty="0"/>
              <a:t> </a:t>
            </a:r>
            <a:r>
              <a:rPr lang="en-US" altLang="zh-CN" dirty="0"/>
              <a:t>Net)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9835-454F-944F-B278-6AFB3636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03" y="1077707"/>
            <a:ext cx="10131425" cy="3649133"/>
          </a:xfrm>
        </p:spPr>
        <p:txBody>
          <a:bodyPr anchor="t"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said: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  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5E1943-8894-3C4F-969F-DF72D6DD744D}"/>
              </a:ext>
            </a:extLst>
          </p:cNvPr>
          <p:cNvGraphicFramePr>
            <a:graphicFrameLocks noGrp="1"/>
          </p:cNvGraphicFramePr>
          <p:nvPr/>
        </p:nvGraphicFramePr>
        <p:xfrm>
          <a:off x="1630665" y="3322894"/>
          <a:ext cx="927900" cy="884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58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0BF0FC-7471-2948-9788-8FEE7909B368}"/>
              </a:ext>
            </a:extLst>
          </p:cNvPr>
          <p:cNvGraphicFramePr>
            <a:graphicFrameLocks noGrp="1"/>
          </p:cNvGraphicFramePr>
          <p:nvPr/>
        </p:nvGraphicFramePr>
        <p:xfrm>
          <a:off x="1299502" y="3523519"/>
          <a:ext cx="927900" cy="884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58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5E40FDF-8431-AF45-8BBE-B1D9923C2A5D}"/>
              </a:ext>
            </a:extLst>
          </p:cNvPr>
          <p:cNvGraphicFramePr>
            <a:graphicFrameLocks noGrp="1"/>
          </p:cNvGraphicFramePr>
          <p:nvPr/>
        </p:nvGraphicFramePr>
        <p:xfrm>
          <a:off x="1117284" y="3724144"/>
          <a:ext cx="927900" cy="884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58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176935"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9645D2F-45DB-6C43-85D5-98E45116019B}"/>
              </a:ext>
            </a:extLst>
          </p:cNvPr>
          <p:cNvSpPr/>
          <p:nvPr/>
        </p:nvSpPr>
        <p:spPr>
          <a:xfrm>
            <a:off x="4638261" y="2003340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B7995B-8718-8040-8C11-560A0E4010F7}"/>
              </a:ext>
            </a:extLst>
          </p:cNvPr>
          <p:cNvSpPr/>
          <p:nvPr/>
        </p:nvSpPr>
        <p:spPr>
          <a:xfrm>
            <a:off x="4379774" y="2735011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CCA573-73A8-2C40-AD3B-445FA10C9218}"/>
              </a:ext>
            </a:extLst>
          </p:cNvPr>
          <p:cNvSpPr/>
          <p:nvPr/>
        </p:nvSpPr>
        <p:spPr>
          <a:xfrm>
            <a:off x="3730418" y="3726367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5E6073-DE3D-9443-94DE-3CA4E2546055}"/>
              </a:ext>
            </a:extLst>
          </p:cNvPr>
          <p:cNvSpPr/>
          <p:nvPr/>
        </p:nvSpPr>
        <p:spPr>
          <a:xfrm>
            <a:off x="3707424" y="5235602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459063-F42E-504C-982D-327BD8EA9E75}"/>
              </a:ext>
            </a:extLst>
          </p:cNvPr>
          <p:cNvSpPr/>
          <p:nvPr/>
        </p:nvSpPr>
        <p:spPr>
          <a:xfrm>
            <a:off x="5050754" y="2731120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F6B300AB-EBDB-8D46-A485-343573FD031F}"/>
              </a:ext>
            </a:extLst>
          </p:cNvPr>
          <p:cNvSpPr/>
          <p:nvPr/>
        </p:nvSpPr>
        <p:spPr>
          <a:xfrm rot="5400000">
            <a:off x="5371788" y="2256675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C8664-B349-FE44-A9CE-A170811C667F}"/>
              </a:ext>
            </a:extLst>
          </p:cNvPr>
          <p:cNvSpPr txBox="1"/>
          <p:nvPr/>
        </p:nvSpPr>
        <p:spPr>
          <a:xfrm>
            <a:off x="5268278" y="2427921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64</a:t>
            </a:r>
            <a:endParaRPr lang="en-CN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AE5598-6C91-8F48-B3D3-49B1D8880445}"/>
              </a:ext>
            </a:extLst>
          </p:cNvPr>
          <p:cNvSpPr/>
          <p:nvPr/>
        </p:nvSpPr>
        <p:spPr>
          <a:xfrm>
            <a:off x="5050783" y="2007945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50FB69-1586-A943-96A9-9E5FFFE2545B}"/>
              </a:ext>
            </a:extLst>
          </p:cNvPr>
          <p:cNvSpPr/>
          <p:nvPr/>
        </p:nvSpPr>
        <p:spPr>
          <a:xfrm>
            <a:off x="5264929" y="2006991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174F6-F1A0-B043-BF5B-F5117299857F}"/>
              </a:ext>
            </a:extLst>
          </p:cNvPr>
          <p:cNvSpPr/>
          <p:nvPr/>
        </p:nvSpPr>
        <p:spPr>
          <a:xfrm>
            <a:off x="5503035" y="2010422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433DFB-9846-A746-B74B-912EFEFB729E}"/>
              </a:ext>
            </a:extLst>
          </p:cNvPr>
          <p:cNvSpPr/>
          <p:nvPr/>
        </p:nvSpPr>
        <p:spPr>
          <a:xfrm>
            <a:off x="5772321" y="2007559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1DAF62-E8E9-8B4A-A3D4-93ABADA540AF}"/>
              </a:ext>
            </a:extLst>
          </p:cNvPr>
          <p:cNvSpPr/>
          <p:nvPr/>
        </p:nvSpPr>
        <p:spPr>
          <a:xfrm>
            <a:off x="5262788" y="2726398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7C69C2-FC16-5D47-A4C6-6E6587AF49FC}"/>
              </a:ext>
            </a:extLst>
          </p:cNvPr>
          <p:cNvSpPr/>
          <p:nvPr/>
        </p:nvSpPr>
        <p:spPr>
          <a:xfrm>
            <a:off x="5487399" y="2731120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FD8FBE-A375-9B4A-9FE3-43E6DCA25D45}"/>
              </a:ext>
            </a:extLst>
          </p:cNvPr>
          <p:cNvSpPr/>
          <p:nvPr/>
        </p:nvSpPr>
        <p:spPr>
          <a:xfrm>
            <a:off x="5751513" y="2721676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F45776B5-3CCE-444E-B247-D9185ADAE6E0}"/>
              </a:ext>
            </a:extLst>
          </p:cNvPr>
          <p:cNvSpPr/>
          <p:nvPr/>
        </p:nvSpPr>
        <p:spPr>
          <a:xfrm rot="5400000">
            <a:off x="5350741" y="3283451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12939F-435A-754D-AB94-9E68608C2627}"/>
              </a:ext>
            </a:extLst>
          </p:cNvPr>
          <p:cNvSpPr txBox="1"/>
          <p:nvPr/>
        </p:nvSpPr>
        <p:spPr>
          <a:xfrm>
            <a:off x="5247231" y="3454697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128</a:t>
            </a:r>
            <a:endParaRPr lang="en-CN" sz="1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184A9D-F8B6-8844-8495-CB75906F8FDC}"/>
              </a:ext>
            </a:extLst>
          </p:cNvPr>
          <p:cNvSpPr/>
          <p:nvPr/>
        </p:nvSpPr>
        <p:spPr>
          <a:xfrm>
            <a:off x="4971365" y="3727016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1BF18B-AC56-F143-BA61-900A5F8ABC4E}"/>
              </a:ext>
            </a:extLst>
          </p:cNvPr>
          <p:cNvSpPr/>
          <p:nvPr/>
        </p:nvSpPr>
        <p:spPr>
          <a:xfrm>
            <a:off x="5284374" y="3719252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9A85A4-7580-D142-8B67-3CB107F9E7E9}"/>
              </a:ext>
            </a:extLst>
          </p:cNvPr>
          <p:cNvSpPr/>
          <p:nvPr/>
        </p:nvSpPr>
        <p:spPr>
          <a:xfrm>
            <a:off x="5512509" y="3711524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FF04A2-2A9C-DA4B-B60D-78133621DB82}"/>
              </a:ext>
            </a:extLst>
          </p:cNvPr>
          <p:cNvSpPr/>
          <p:nvPr/>
        </p:nvSpPr>
        <p:spPr>
          <a:xfrm>
            <a:off x="5751102" y="3711488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E8453D-3671-794D-9DCB-739001F75ABD}"/>
              </a:ext>
            </a:extLst>
          </p:cNvPr>
          <p:cNvSpPr/>
          <p:nvPr/>
        </p:nvSpPr>
        <p:spPr>
          <a:xfrm>
            <a:off x="4938110" y="5226404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8D461B-16D7-7D49-88B7-6889343D0A2D}"/>
              </a:ext>
            </a:extLst>
          </p:cNvPr>
          <p:cNvSpPr/>
          <p:nvPr/>
        </p:nvSpPr>
        <p:spPr>
          <a:xfrm>
            <a:off x="5284375" y="5226404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E89229-FF3F-954C-9C88-FFF2BDC7EC83}"/>
              </a:ext>
            </a:extLst>
          </p:cNvPr>
          <p:cNvSpPr/>
          <p:nvPr/>
        </p:nvSpPr>
        <p:spPr>
          <a:xfrm>
            <a:off x="5571006" y="5218342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624CCE-B38E-5047-B7B0-3A65799ED6B5}"/>
              </a:ext>
            </a:extLst>
          </p:cNvPr>
          <p:cNvSpPr/>
          <p:nvPr/>
        </p:nvSpPr>
        <p:spPr>
          <a:xfrm>
            <a:off x="5794548" y="5218306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A217E6BF-D99C-E343-95E8-ECEF59184C34}"/>
              </a:ext>
            </a:extLst>
          </p:cNvPr>
          <p:cNvSpPr/>
          <p:nvPr/>
        </p:nvSpPr>
        <p:spPr>
          <a:xfrm rot="5400000">
            <a:off x="5361199" y="4784350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FF0864-D93A-2D4E-9487-56B8C78B8CC6}"/>
              </a:ext>
            </a:extLst>
          </p:cNvPr>
          <p:cNvSpPr txBox="1"/>
          <p:nvPr/>
        </p:nvSpPr>
        <p:spPr>
          <a:xfrm>
            <a:off x="5257689" y="4955596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32</a:t>
            </a:r>
            <a:endParaRPr lang="en-CN" sz="1100" dirty="0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F44D430B-32F1-D940-A9EA-89C924C9B82E}"/>
              </a:ext>
            </a:extLst>
          </p:cNvPr>
          <p:cNvSpPr/>
          <p:nvPr/>
        </p:nvSpPr>
        <p:spPr>
          <a:xfrm rot="5400000">
            <a:off x="5350741" y="6264436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6ED385-C0D6-F04F-9790-8CC4C3440457}"/>
              </a:ext>
            </a:extLst>
          </p:cNvPr>
          <p:cNvSpPr txBox="1"/>
          <p:nvPr/>
        </p:nvSpPr>
        <p:spPr>
          <a:xfrm>
            <a:off x="5247231" y="6435682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32</a:t>
            </a:r>
            <a:endParaRPr lang="en-CN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EF1825-AA89-F640-ABE1-56682D182EDD}"/>
              </a:ext>
            </a:extLst>
          </p:cNvPr>
          <p:cNvSpPr txBox="1"/>
          <p:nvPr/>
        </p:nvSpPr>
        <p:spPr>
          <a:xfrm>
            <a:off x="1157356" y="4770930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C0098723-0D4E-A047-BF75-55A177E77E50}"/>
              </a:ext>
            </a:extLst>
          </p:cNvPr>
          <p:cNvSpPr/>
          <p:nvPr/>
        </p:nvSpPr>
        <p:spPr>
          <a:xfrm>
            <a:off x="7464788" y="1988785"/>
            <a:ext cx="1172065" cy="5146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28</a:t>
            </a:r>
            <a:r>
              <a:rPr lang="zh-CN" altLang="en-US" sz="1200" dirty="0"/>
              <a:t> * </a:t>
            </a:r>
            <a:r>
              <a:rPr lang="en-US" altLang="zh-CN" sz="1200" dirty="0"/>
              <a:t>28</a:t>
            </a:r>
            <a:r>
              <a:rPr lang="zh-CN" altLang="en-US" sz="1200" dirty="0"/>
              <a:t> * </a:t>
            </a:r>
            <a:r>
              <a:rPr lang="en-US" altLang="zh-CN" sz="1200" dirty="0"/>
              <a:t>64</a:t>
            </a:r>
            <a:endParaRPr lang="en-CN" sz="1200" dirty="0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1E968749-5143-7C44-ACCE-0918873AC7B4}"/>
              </a:ext>
            </a:extLst>
          </p:cNvPr>
          <p:cNvSpPr/>
          <p:nvPr/>
        </p:nvSpPr>
        <p:spPr>
          <a:xfrm>
            <a:off x="7464788" y="2787421"/>
            <a:ext cx="2072687" cy="467656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128</a:t>
            </a:r>
            <a:endParaRPr lang="en-CN" dirty="0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483C05D4-4A1E-404A-8004-C7BD4A840C1A}"/>
              </a:ext>
            </a:extLst>
          </p:cNvPr>
          <p:cNvSpPr/>
          <p:nvPr/>
        </p:nvSpPr>
        <p:spPr>
          <a:xfrm>
            <a:off x="7464788" y="3911710"/>
            <a:ext cx="695656" cy="467656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32</a:t>
            </a:r>
            <a:endParaRPr lang="en-CN" sz="1000" dirty="0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C0A3882D-7434-4A4E-8EEC-E6F84EB20912}"/>
              </a:ext>
            </a:extLst>
          </p:cNvPr>
          <p:cNvSpPr/>
          <p:nvPr/>
        </p:nvSpPr>
        <p:spPr>
          <a:xfrm>
            <a:off x="7497718" y="5292724"/>
            <a:ext cx="662726" cy="49300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32</a:t>
            </a:r>
            <a:endParaRPr lang="en-CN" sz="1000" dirty="0"/>
          </a:p>
          <a:p>
            <a:pPr algn="ctr"/>
            <a:endParaRPr lang="en-CN" sz="1000" dirty="0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2045ABBC-2CB0-0746-B4BD-342FF66A51DD}"/>
              </a:ext>
            </a:extLst>
          </p:cNvPr>
          <p:cNvSpPr/>
          <p:nvPr/>
        </p:nvSpPr>
        <p:spPr>
          <a:xfrm>
            <a:off x="10659799" y="2412440"/>
            <a:ext cx="1080000" cy="1080000"/>
          </a:xfrm>
          <a:prstGeom prst="cube">
            <a:avLst>
              <a:gd name="adj" fmla="val 61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52175CE7-9C9A-7C48-AEC8-7666414E8121}"/>
              </a:ext>
            </a:extLst>
          </p:cNvPr>
          <p:cNvSpPr/>
          <p:nvPr/>
        </p:nvSpPr>
        <p:spPr>
          <a:xfrm>
            <a:off x="9632344" y="3092428"/>
            <a:ext cx="1437807" cy="1456267"/>
          </a:xfrm>
          <a:prstGeom prst="cube">
            <a:avLst>
              <a:gd name="adj" fmla="val 7125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77FD3C10-3968-654F-A4A0-AE2104B9E580}"/>
              </a:ext>
            </a:extLst>
          </p:cNvPr>
          <p:cNvSpPr/>
          <p:nvPr/>
        </p:nvSpPr>
        <p:spPr>
          <a:xfrm>
            <a:off x="9239753" y="4105291"/>
            <a:ext cx="785181" cy="903635"/>
          </a:xfrm>
          <a:prstGeom prst="cube">
            <a:avLst>
              <a:gd name="adj" fmla="val 534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0E0A8F47-E757-104F-9537-6783A57C763A}"/>
              </a:ext>
            </a:extLst>
          </p:cNvPr>
          <p:cNvSpPr/>
          <p:nvPr/>
        </p:nvSpPr>
        <p:spPr>
          <a:xfrm>
            <a:off x="8812127" y="4540817"/>
            <a:ext cx="785181" cy="903635"/>
          </a:xfrm>
          <a:prstGeom prst="cube">
            <a:avLst>
              <a:gd name="adj" fmla="val 53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FFC9A3-CEA3-674E-8E45-D1CFA858E07E}"/>
              </a:ext>
            </a:extLst>
          </p:cNvPr>
          <p:cNvSpPr txBox="1"/>
          <p:nvPr/>
        </p:nvSpPr>
        <p:spPr>
          <a:xfrm>
            <a:off x="9632343" y="5575066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28</a:t>
            </a:r>
            <a:r>
              <a:rPr lang="zh-CN" altLang="en-US" sz="1200" dirty="0"/>
              <a:t> * </a:t>
            </a:r>
            <a:r>
              <a:rPr lang="en-US" altLang="zh-CN" sz="1200" dirty="0"/>
              <a:t>28</a:t>
            </a:r>
            <a:r>
              <a:rPr lang="zh-CN" altLang="en-US" sz="1200" dirty="0"/>
              <a:t> * （</a:t>
            </a:r>
            <a:r>
              <a:rPr lang="en-US" altLang="zh-CN" sz="1200" dirty="0"/>
              <a:t>64</a:t>
            </a:r>
            <a:r>
              <a:rPr lang="zh-CN" altLang="en-US" sz="1200" dirty="0"/>
              <a:t> </a:t>
            </a:r>
            <a:r>
              <a:rPr lang="en-US" altLang="zh-CN" sz="1200" dirty="0"/>
              <a:t>+128+32+32</a:t>
            </a:r>
            <a:r>
              <a:rPr lang="zh-CN" altLang="en-US" sz="1200" dirty="0"/>
              <a:t>）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246510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7" grpId="0" animBg="1"/>
      <p:bldP spid="18" grpId="0"/>
      <p:bldP spid="19" grpId="0" animBg="1"/>
      <p:bldP spid="20" grpId="0" animBg="1"/>
      <p:bldP spid="21" grpId="0" animBg="1"/>
      <p:bldP spid="13" grpId="0" animBg="1"/>
      <p:bldP spid="22" grpId="0" animBg="1"/>
      <p:bldP spid="23" grpId="0" animBg="1"/>
      <p:bldP spid="24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2" grpId="0" animBg="1"/>
      <p:bldP spid="43" grpId="0" animBg="1"/>
      <p:bldP spid="44" grpId="0" animBg="1"/>
      <p:bldP spid="45" grpId="0" animBg="1"/>
      <p:bldP spid="49" grpId="0" animBg="1"/>
      <p:bldP spid="48" grpId="0" animBg="1"/>
      <p:bldP spid="47" grpId="0" animBg="1"/>
      <p:bldP spid="50" grpId="0" animBg="1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7AE3-A9BB-D045-9CC4-04154F40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Bottleneck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ACFBA5-3439-6C4A-BD10-24094582FC55}"/>
              </a:ext>
            </a:extLst>
          </p:cNvPr>
          <p:cNvSpPr/>
          <p:nvPr/>
        </p:nvSpPr>
        <p:spPr>
          <a:xfrm>
            <a:off x="3142870" y="2143075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79CB5-A885-B44A-BEFE-A15CE149DD2E}"/>
              </a:ext>
            </a:extLst>
          </p:cNvPr>
          <p:cNvSpPr/>
          <p:nvPr/>
        </p:nvSpPr>
        <p:spPr>
          <a:xfrm>
            <a:off x="4383817" y="2143724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E7022-B6A8-D547-B8BF-AA95A863F983}"/>
              </a:ext>
            </a:extLst>
          </p:cNvPr>
          <p:cNvSpPr/>
          <p:nvPr/>
        </p:nvSpPr>
        <p:spPr>
          <a:xfrm>
            <a:off x="4696826" y="2135960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483B7D-6BD4-5C43-B6A2-F5289DCABBD8}"/>
              </a:ext>
            </a:extLst>
          </p:cNvPr>
          <p:cNvSpPr/>
          <p:nvPr/>
        </p:nvSpPr>
        <p:spPr>
          <a:xfrm>
            <a:off x="4924961" y="2128232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4FB4F4-DE13-2B4C-9BA0-C151922CB291}"/>
              </a:ext>
            </a:extLst>
          </p:cNvPr>
          <p:cNvSpPr/>
          <p:nvPr/>
        </p:nvSpPr>
        <p:spPr>
          <a:xfrm>
            <a:off x="5163554" y="2128196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DF7D10F2-663F-734E-9E92-94E475BB145C}"/>
              </a:ext>
            </a:extLst>
          </p:cNvPr>
          <p:cNvSpPr/>
          <p:nvPr/>
        </p:nvSpPr>
        <p:spPr>
          <a:xfrm>
            <a:off x="7149478" y="2544325"/>
            <a:ext cx="695656" cy="467656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32</a:t>
            </a:r>
            <a:endParaRPr lang="en-CN" sz="1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C919E-C6EA-BB42-B82C-7CA5D3ABD2C7}"/>
              </a:ext>
            </a:extLst>
          </p:cNvPr>
          <p:cNvGrpSpPr/>
          <p:nvPr/>
        </p:nvGrpSpPr>
        <p:grpSpPr>
          <a:xfrm>
            <a:off x="1064732" y="4216441"/>
            <a:ext cx="7213096" cy="1518092"/>
            <a:chOff x="985158" y="4250912"/>
            <a:chExt cx="7541502" cy="1663303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7109BE3-E653-C749-826F-71C34DB56B60}"/>
                </a:ext>
              </a:extLst>
            </p:cNvPr>
            <p:cNvSpPr/>
            <p:nvPr/>
          </p:nvSpPr>
          <p:spPr>
            <a:xfrm>
              <a:off x="985158" y="4250914"/>
              <a:ext cx="1701458" cy="5150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Computation</a:t>
              </a:r>
              <a:r>
                <a:rPr lang="zh-CN" altLang="en-US" dirty="0"/>
                <a:t> </a:t>
              </a:r>
              <a:r>
                <a:rPr lang="en-US" altLang="zh-CN" dirty="0"/>
                <a:t>Consume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B23CB53-2528-6245-8B17-27AF9C905C0E}"/>
                </a:ext>
              </a:extLst>
            </p:cNvPr>
            <p:cNvSpPr/>
            <p:nvPr/>
          </p:nvSpPr>
          <p:spPr>
            <a:xfrm>
              <a:off x="3173055" y="4250912"/>
              <a:ext cx="1701458" cy="5150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r>
                <a:rPr lang="zh-CN" altLang="en-US" sz="1600" dirty="0"/>
                <a:t> * </a:t>
              </a:r>
              <a:r>
                <a:rPr lang="en-US" altLang="zh-CN" sz="1600" dirty="0"/>
                <a:t>5</a:t>
              </a:r>
              <a:r>
                <a:rPr lang="zh-CN" altLang="en-US" sz="1600" dirty="0"/>
                <a:t> * </a:t>
              </a:r>
              <a:r>
                <a:rPr lang="en-US" altLang="zh-CN" sz="1600" dirty="0"/>
                <a:t>256</a:t>
              </a:r>
              <a:r>
                <a:rPr lang="zh-CN" altLang="en-US" sz="1600" dirty="0"/>
                <a:t> * </a:t>
              </a:r>
              <a:r>
                <a:rPr lang="en-US" altLang="zh-CN" sz="1600" dirty="0"/>
                <a:t>32</a:t>
              </a:r>
              <a:endParaRPr lang="en-CN" sz="1600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4F0E156-A29A-0243-B0B5-3CF6A767CF70}"/>
                </a:ext>
              </a:extLst>
            </p:cNvPr>
            <p:cNvSpPr/>
            <p:nvPr/>
          </p:nvSpPr>
          <p:spPr>
            <a:xfrm>
              <a:off x="5245271" y="4250913"/>
              <a:ext cx="1701458" cy="5150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28</a:t>
              </a:r>
              <a:r>
                <a:rPr lang="zh-CN" altLang="en-US" dirty="0"/>
                <a:t> * </a:t>
              </a:r>
              <a:r>
                <a:rPr lang="en-US" altLang="zh-CN" dirty="0"/>
                <a:t>28</a:t>
              </a:r>
              <a:endParaRPr lang="en-C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A60340-182C-C047-9119-541CF34C811B}"/>
                </a:ext>
              </a:extLst>
            </p:cNvPr>
            <p:cNvSpPr txBox="1"/>
            <p:nvPr/>
          </p:nvSpPr>
          <p:spPr>
            <a:xfrm>
              <a:off x="3210108" y="5509555"/>
              <a:ext cx="1314711" cy="404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parameters</a:t>
              </a:r>
              <a:endParaRPr lang="en-CN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55B334-A93D-3949-9DEA-1F5F38C3323C}"/>
                </a:ext>
              </a:extLst>
            </p:cNvPr>
            <p:cNvSpPr txBox="1"/>
            <p:nvPr/>
          </p:nvSpPr>
          <p:spPr>
            <a:xfrm>
              <a:off x="5354028" y="5487402"/>
              <a:ext cx="132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window</a:t>
              </a:r>
              <a:r>
                <a:rPr lang="zh-CN" altLang="en-US" dirty="0"/>
                <a:t> </a:t>
              </a:r>
              <a:r>
                <a:rPr lang="en-US" altLang="zh-CN" dirty="0"/>
                <a:t>size</a:t>
              </a:r>
              <a:endParaRPr lang="en-CN" dirty="0"/>
            </a:p>
          </p:txBody>
        </p:sp>
        <p:sp>
          <p:nvSpPr>
            <p:cNvPr id="22" name="Equal 21">
              <a:extLst>
                <a:ext uri="{FF2B5EF4-FFF2-40B4-BE49-F238E27FC236}">
                  <a16:creationId xmlns:a16="http://schemas.microsoft.com/office/drawing/2014/main" id="{8B6110F3-97FA-5A43-8F92-706ECE13C987}"/>
                </a:ext>
              </a:extLst>
            </p:cNvPr>
            <p:cNvSpPr/>
            <p:nvPr/>
          </p:nvSpPr>
          <p:spPr>
            <a:xfrm>
              <a:off x="2824733" y="4379663"/>
              <a:ext cx="284056" cy="257503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C42C56BA-B4EE-9141-8531-9B5A29D0FA39}"/>
                </a:ext>
              </a:extLst>
            </p:cNvPr>
            <p:cNvSpPr/>
            <p:nvPr/>
          </p:nvSpPr>
          <p:spPr>
            <a:xfrm>
              <a:off x="4895347" y="4368629"/>
              <a:ext cx="320310" cy="257503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4A7088-0667-EA49-88F2-5C8A8480DC83}"/>
                </a:ext>
              </a:extLst>
            </p:cNvPr>
            <p:cNvSpPr txBox="1"/>
            <p:nvPr/>
          </p:nvSpPr>
          <p:spPr>
            <a:xfrm>
              <a:off x="7108440" y="4379663"/>
              <a:ext cx="1418220" cy="404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160Million</a:t>
              </a:r>
              <a:endParaRPr lang="en-CN" dirty="0"/>
            </a:p>
          </p:txBody>
        </p:sp>
      </p:grpSp>
      <p:sp>
        <p:nvSpPr>
          <p:cNvPr id="26" name="Cube 25">
            <a:extLst>
              <a:ext uri="{FF2B5EF4-FFF2-40B4-BE49-F238E27FC236}">
                <a16:creationId xmlns:a16="http://schemas.microsoft.com/office/drawing/2014/main" id="{4852B016-0097-9042-B425-B497BFBE4403}"/>
              </a:ext>
            </a:extLst>
          </p:cNvPr>
          <p:cNvSpPr/>
          <p:nvPr/>
        </p:nvSpPr>
        <p:spPr>
          <a:xfrm>
            <a:off x="4510710" y="2431353"/>
            <a:ext cx="901733" cy="709368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16</a:t>
            </a:r>
            <a:endParaRPr lang="en-CN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D07988-4F6F-4141-B6C9-A4CD5A0890A9}"/>
              </a:ext>
            </a:extLst>
          </p:cNvPr>
          <p:cNvSpPr/>
          <p:nvPr/>
        </p:nvSpPr>
        <p:spPr>
          <a:xfrm>
            <a:off x="3126068" y="2620836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3</a:t>
            </a:r>
            <a:endParaRPr lang="en-CN" sz="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6EDF17-F5A2-2040-B693-5F4695062C17}"/>
              </a:ext>
            </a:extLst>
          </p:cNvPr>
          <p:cNvSpPr/>
          <p:nvPr/>
        </p:nvSpPr>
        <p:spPr>
          <a:xfrm>
            <a:off x="3278468" y="2773236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3</a:t>
            </a:r>
            <a:endParaRPr lang="en-CN" sz="9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35E415-C501-E047-8EED-FE214535EF98}"/>
              </a:ext>
            </a:extLst>
          </p:cNvPr>
          <p:cNvSpPr/>
          <p:nvPr/>
        </p:nvSpPr>
        <p:spPr>
          <a:xfrm>
            <a:off x="3430868" y="2925636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256</a:t>
            </a:r>
            <a:endParaRPr lang="en-CN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B59B31-759E-CC46-BF5D-B5C83C7E82E1}"/>
              </a:ext>
            </a:extLst>
          </p:cNvPr>
          <p:cNvSpPr txBox="1"/>
          <p:nvPr/>
        </p:nvSpPr>
        <p:spPr>
          <a:xfrm>
            <a:off x="3192793" y="3473725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16</a:t>
            </a:r>
            <a:r>
              <a:rPr lang="zh-CN" altLang="en-US" sz="1000" dirty="0"/>
              <a:t> </a:t>
            </a:r>
            <a:r>
              <a:rPr lang="en-US" altLang="zh-CN" sz="1000" dirty="0"/>
              <a:t>filters</a:t>
            </a:r>
            <a:endParaRPr lang="en-CN" sz="1000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67CE58E-35E1-614C-80CA-4ED1F71694AF}"/>
              </a:ext>
            </a:extLst>
          </p:cNvPr>
          <p:cNvSpPr/>
          <p:nvPr/>
        </p:nvSpPr>
        <p:spPr>
          <a:xfrm>
            <a:off x="2618034" y="2858106"/>
            <a:ext cx="403789" cy="243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D9AB77F9-F9CA-0042-9C46-90FC49B9416C}"/>
              </a:ext>
            </a:extLst>
          </p:cNvPr>
          <p:cNvSpPr/>
          <p:nvPr/>
        </p:nvSpPr>
        <p:spPr>
          <a:xfrm>
            <a:off x="4042156" y="2865097"/>
            <a:ext cx="403789" cy="243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91452DD-513C-8443-A572-261EACEBFB3A}"/>
              </a:ext>
            </a:extLst>
          </p:cNvPr>
          <p:cNvSpPr/>
          <p:nvPr/>
        </p:nvSpPr>
        <p:spPr>
          <a:xfrm>
            <a:off x="5612566" y="2835214"/>
            <a:ext cx="403789" cy="243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BF658D3-939C-D44E-9873-0DE5DB5B7B4A}"/>
              </a:ext>
            </a:extLst>
          </p:cNvPr>
          <p:cNvSpPr/>
          <p:nvPr/>
        </p:nvSpPr>
        <p:spPr>
          <a:xfrm>
            <a:off x="6220226" y="2530979"/>
            <a:ext cx="749123" cy="753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</a:t>
            </a:r>
            <a:r>
              <a:rPr lang="zh-CN" altLang="en-US" sz="900" dirty="0"/>
              <a:t> * </a:t>
            </a:r>
            <a:r>
              <a:rPr lang="en-US" altLang="zh-CN" sz="900" dirty="0"/>
              <a:t>5</a:t>
            </a:r>
            <a:r>
              <a:rPr lang="zh-CN" altLang="en-US" sz="900" dirty="0"/>
              <a:t> *</a:t>
            </a:r>
            <a:r>
              <a:rPr lang="en-US" altLang="zh-CN" sz="900" dirty="0"/>
              <a:t>16</a:t>
            </a:r>
            <a:endParaRPr lang="en-CN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FB097F-676D-AA42-A050-338BF07152EE}"/>
              </a:ext>
            </a:extLst>
          </p:cNvPr>
          <p:cNvSpPr txBox="1"/>
          <p:nvPr/>
        </p:nvSpPr>
        <p:spPr>
          <a:xfrm>
            <a:off x="6220226" y="3513847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32</a:t>
            </a:r>
            <a:r>
              <a:rPr lang="zh-CN" altLang="en-US" sz="1000" dirty="0"/>
              <a:t> </a:t>
            </a:r>
            <a:r>
              <a:rPr lang="en-US" altLang="zh-CN" sz="1000" dirty="0"/>
              <a:t>filters</a:t>
            </a:r>
            <a:endParaRPr lang="en-CN" sz="1000" dirty="0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ED11A09-DBFB-BB4C-9E45-AF8AEEEA1F30}"/>
              </a:ext>
            </a:extLst>
          </p:cNvPr>
          <p:cNvSpPr/>
          <p:nvPr/>
        </p:nvSpPr>
        <p:spPr>
          <a:xfrm>
            <a:off x="8318873" y="2459390"/>
            <a:ext cx="993293" cy="740518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32</a:t>
            </a:r>
            <a:endParaRPr lang="en-CN" sz="1000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5E775AFE-5F1B-4941-BA8B-6F4667EAC0A8}"/>
              </a:ext>
            </a:extLst>
          </p:cNvPr>
          <p:cNvSpPr/>
          <p:nvPr/>
        </p:nvSpPr>
        <p:spPr>
          <a:xfrm>
            <a:off x="7503823" y="2871844"/>
            <a:ext cx="403789" cy="243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89F2BE-E880-3041-AF3F-8438C6538D50}"/>
              </a:ext>
            </a:extLst>
          </p:cNvPr>
          <p:cNvSpPr/>
          <p:nvPr/>
        </p:nvSpPr>
        <p:spPr>
          <a:xfrm>
            <a:off x="1027091" y="4863068"/>
            <a:ext cx="1627365" cy="47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Consume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0" name="Equal 39">
            <a:extLst>
              <a:ext uri="{FF2B5EF4-FFF2-40B4-BE49-F238E27FC236}">
                <a16:creationId xmlns:a16="http://schemas.microsoft.com/office/drawing/2014/main" id="{9270C0EC-C6D8-B448-ADCB-139C0B64F274}"/>
              </a:ext>
            </a:extLst>
          </p:cNvPr>
          <p:cNvSpPr/>
          <p:nvPr/>
        </p:nvSpPr>
        <p:spPr>
          <a:xfrm>
            <a:off x="2790869" y="4928889"/>
            <a:ext cx="271686" cy="2350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7CA6560-473D-1A48-B2D9-2DC0F2607E5C}"/>
              </a:ext>
            </a:extLst>
          </p:cNvPr>
          <p:cNvSpPr/>
          <p:nvPr/>
        </p:nvSpPr>
        <p:spPr>
          <a:xfrm>
            <a:off x="3122903" y="4839960"/>
            <a:ext cx="1627365" cy="47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256</a:t>
            </a:r>
            <a:r>
              <a:rPr lang="zh-CN" altLang="en-US" dirty="0"/>
              <a:t>*</a:t>
            </a:r>
            <a:r>
              <a:rPr lang="en-US" altLang="zh-CN" dirty="0"/>
              <a:t>16</a:t>
            </a:r>
            <a:endParaRPr lang="en-CN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DB431E5-5C5D-5144-8D7F-A8208566EBA6}"/>
              </a:ext>
            </a:extLst>
          </p:cNvPr>
          <p:cNvSpPr/>
          <p:nvPr/>
        </p:nvSpPr>
        <p:spPr>
          <a:xfrm>
            <a:off x="5163554" y="4836985"/>
            <a:ext cx="1627365" cy="47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endParaRPr lang="en-CN" dirty="0"/>
          </a:p>
        </p:txBody>
      </p:sp>
      <p:sp>
        <p:nvSpPr>
          <p:cNvPr id="43" name="Multiply 42">
            <a:extLst>
              <a:ext uri="{FF2B5EF4-FFF2-40B4-BE49-F238E27FC236}">
                <a16:creationId xmlns:a16="http://schemas.microsoft.com/office/drawing/2014/main" id="{E3985D30-490B-864B-B86E-AC039ADF45F3}"/>
              </a:ext>
            </a:extLst>
          </p:cNvPr>
          <p:cNvSpPr/>
          <p:nvPr/>
        </p:nvSpPr>
        <p:spPr>
          <a:xfrm>
            <a:off x="4810616" y="4954496"/>
            <a:ext cx="306362" cy="2350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Cross 43">
            <a:extLst>
              <a:ext uri="{FF2B5EF4-FFF2-40B4-BE49-F238E27FC236}">
                <a16:creationId xmlns:a16="http://schemas.microsoft.com/office/drawing/2014/main" id="{A86A5862-65F6-5346-9FBA-04B606CFBE4A}"/>
              </a:ext>
            </a:extLst>
          </p:cNvPr>
          <p:cNvSpPr/>
          <p:nvPr/>
        </p:nvSpPr>
        <p:spPr>
          <a:xfrm>
            <a:off x="6969349" y="4888102"/>
            <a:ext cx="293299" cy="342462"/>
          </a:xfrm>
          <a:prstGeom prst="plus">
            <a:avLst>
              <a:gd name="adj" fmla="val 41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5AF9413-5156-6A43-8521-3B9B1003EFDD}"/>
              </a:ext>
            </a:extLst>
          </p:cNvPr>
          <p:cNvSpPr/>
          <p:nvPr/>
        </p:nvSpPr>
        <p:spPr>
          <a:xfrm>
            <a:off x="7400493" y="4769538"/>
            <a:ext cx="1627365" cy="47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16</a:t>
            </a:r>
            <a:r>
              <a:rPr lang="zh-CN" altLang="en-US" dirty="0"/>
              <a:t>*</a:t>
            </a:r>
            <a:r>
              <a:rPr lang="en-US" altLang="zh-CN" dirty="0"/>
              <a:t>32</a:t>
            </a:r>
            <a:endParaRPr lang="en-CN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D935BE4-C0E4-6346-95DE-442E1AE2179B}"/>
              </a:ext>
            </a:extLst>
          </p:cNvPr>
          <p:cNvSpPr/>
          <p:nvPr/>
        </p:nvSpPr>
        <p:spPr>
          <a:xfrm>
            <a:off x="9537544" y="4769537"/>
            <a:ext cx="1627365" cy="47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endParaRPr lang="en-CN" dirty="0"/>
          </a:p>
        </p:txBody>
      </p:sp>
      <p:sp>
        <p:nvSpPr>
          <p:cNvPr id="47" name="Multiply 46">
            <a:extLst>
              <a:ext uri="{FF2B5EF4-FFF2-40B4-BE49-F238E27FC236}">
                <a16:creationId xmlns:a16="http://schemas.microsoft.com/office/drawing/2014/main" id="{E78DDE54-FB7A-5547-95BE-93271D5BA5C8}"/>
              </a:ext>
            </a:extLst>
          </p:cNvPr>
          <p:cNvSpPr/>
          <p:nvPr/>
        </p:nvSpPr>
        <p:spPr>
          <a:xfrm>
            <a:off x="9122125" y="4920498"/>
            <a:ext cx="306362" cy="2350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Equal 47">
            <a:extLst>
              <a:ext uri="{FF2B5EF4-FFF2-40B4-BE49-F238E27FC236}">
                <a16:creationId xmlns:a16="http://schemas.microsoft.com/office/drawing/2014/main" id="{5FA6489A-7616-9149-B6DA-AE665F38B430}"/>
              </a:ext>
            </a:extLst>
          </p:cNvPr>
          <p:cNvSpPr/>
          <p:nvPr/>
        </p:nvSpPr>
        <p:spPr>
          <a:xfrm>
            <a:off x="2819928" y="5801687"/>
            <a:ext cx="271686" cy="2350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279711-2001-A44F-8C87-78B595D6B322}"/>
              </a:ext>
            </a:extLst>
          </p:cNvPr>
          <p:cNvGrpSpPr/>
          <p:nvPr/>
        </p:nvGrpSpPr>
        <p:grpSpPr>
          <a:xfrm>
            <a:off x="704720" y="1682537"/>
            <a:ext cx="2160971" cy="2464058"/>
            <a:chOff x="8812127" y="2412440"/>
            <a:chExt cx="2927672" cy="3563184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27BF7FED-7424-D243-98B5-FB8E90BB57A2}"/>
                </a:ext>
              </a:extLst>
            </p:cNvPr>
            <p:cNvSpPr/>
            <p:nvPr/>
          </p:nvSpPr>
          <p:spPr>
            <a:xfrm>
              <a:off x="10659799" y="2412440"/>
              <a:ext cx="1080000" cy="1080000"/>
            </a:xfrm>
            <a:prstGeom prst="cube">
              <a:avLst>
                <a:gd name="adj" fmla="val 618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0895B3AF-AF76-A442-BD0D-5D24B7595FEB}"/>
                </a:ext>
              </a:extLst>
            </p:cNvPr>
            <p:cNvSpPr/>
            <p:nvPr/>
          </p:nvSpPr>
          <p:spPr>
            <a:xfrm>
              <a:off x="9632344" y="3092428"/>
              <a:ext cx="1437807" cy="1456267"/>
            </a:xfrm>
            <a:prstGeom prst="cube">
              <a:avLst>
                <a:gd name="adj" fmla="val 7125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AC8E1D88-DA8B-2D4C-AAB7-3ED1BB5A6EAD}"/>
                </a:ext>
              </a:extLst>
            </p:cNvPr>
            <p:cNvSpPr/>
            <p:nvPr/>
          </p:nvSpPr>
          <p:spPr>
            <a:xfrm>
              <a:off x="9239753" y="4105291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85BDD65E-3F46-6E45-BD5D-88A10CFB3C78}"/>
                </a:ext>
              </a:extLst>
            </p:cNvPr>
            <p:cNvSpPr/>
            <p:nvPr/>
          </p:nvSpPr>
          <p:spPr>
            <a:xfrm>
              <a:off x="8812127" y="4540817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CE5ECE8-F21F-B54B-BF9D-5D34D7F04DC5}"/>
                </a:ext>
              </a:extLst>
            </p:cNvPr>
            <p:cNvSpPr txBox="1"/>
            <p:nvPr/>
          </p:nvSpPr>
          <p:spPr>
            <a:xfrm>
              <a:off x="9632343" y="5575066"/>
              <a:ext cx="1811667" cy="400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28</a:t>
              </a:r>
              <a:r>
                <a:rPr lang="zh-CN" altLang="en-US" sz="1200" dirty="0"/>
                <a:t> * </a:t>
              </a:r>
              <a:r>
                <a:rPr lang="en-US" altLang="zh-CN" sz="1200" dirty="0"/>
                <a:t>28</a:t>
              </a:r>
              <a:r>
                <a:rPr lang="zh-CN" altLang="en-US" sz="1200" dirty="0"/>
                <a:t> * （</a:t>
              </a:r>
              <a:r>
                <a:rPr lang="en-US" altLang="zh-CN" sz="1200" dirty="0"/>
                <a:t>256</a:t>
              </a:r>
              <a:r>
                <a:rPr lang="zh-CN" altLang="en-US" sz="1200" dirty="0"/>
                <a:t>）</a:t>
              </a:r>
              <a:endParaRPr lang="en-CN" sz="1200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72CDFAF-2830-BF42-BD72-3A319AE21C3C}"/>
              </a:ext>
            </a:extLst>
          </p:cNvPr>
          <p:cNvSpPr txBox="1"/>
          <p:nvPr/>
        </p:nvSpPr>
        <p:spPr>
          <a:xfrm>
            <a:off x="3161782" y="573453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 </a:t>
            </a:r>
            <a:r>
              <a:rPr lang="en-US" altLang="zh-CN" dirty="0"/>
              <a:t>Million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865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0.07222 L -0.00325 0.2231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7AE3-A9BB-D045-9CC4-04154F40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CN" altLang="zh-CN" dirty="0"/>
              <a:t>nce</a:t>
            </a:r>
            <a:r>
              <a:rPr lang="en-US" altLang="zh-CN" dirty="0" err="1"/>
              <a:t>ption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D07988-4F6F-4141-B6C9-A4CD5A0890A9}"/>
              </a:ext>
            </a:extLst>
          </p:cNvPr>
          <p:cNvSpPr/>
          <p:nvPr/>
        </p:nvSpPr>
        <p:spPr>
          <a:xfrm>
            <a:off x="3689324" y="3365772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67CE58E-35E1-614C-80CA-4ED1F71694AF}"/>
              </a:ext>
            </a:extLst>
          </p:cNvPr>
          <p:cNvSpPr/>
          <p:nvPr/>
        </p:nvSpPr>
        <p:spPr>
          <a:xfrm>
            <a:off x="2488604" y="2577767"/>
            <a:ext cx="403789" cy="24312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279711-2001-A44F-8C87-78B595D6B322}"/>
              </a:ext>
            </a:extLst>
          </p:cNvPr>
          <p:cNvGrpSpPr/>
          <p:nvPr/>
        </p:nvGrpSpPr>
        <p:grpSpPr>
          <a:xfrm>
            <a:off x="704720" y="1682537"/>
            <a:ext cx="2160971" cy="2464058"/>
            <a:chOff x="8812127" y="2412440"/>
            <a:chExt cx="2927672" cy="3563184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27BF7FED-7424-D243-98B5-FB8E90BB57A2}"/>
                </a:ext>
              </a:extLst>
            </p:cNvPr>
            <p:cNvSpPr/>
            <p:nvPr/>
          </p:nvSpPr>
          <p:spPr>
            <a:xfrm>
              <a:off x="10659799" y="2412440"/>
              <a:ext cx="1080000" cy="1080000"/>
            </a:xfrm>
            <a:prstGeom prst="cube">
              <a:avLst>
                <a:gd name="adj" fmla="val 618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0895B3AF-AF76-A442-BD0D-5D24B7595FEB}"/>
                </a:ext>
              </a:extLst>
            </p:cNvPr>
            <p:cNvSpPr/>
            <p:nvPr/>
          </p:nvSpPr>
          <p:spPr>
            <a:xfrm>
              <a:off x="9632344" y="3092428"/>
              <a:ext cx="1437807" cy="1456267"/>
            </a:xfrm>
            <a:prstGeom prst="cube">
              <a:avLst>
                <a:gd name="adj" fmla="val 7125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AC8E1D88-DA8B-2D4C-AAB7-3ED1BB5A6EAD}"/>
                </a:ext>
              </a:extLst>
            </p:cNvPr>
            <p:cNvSpPr/>
            <p:nvPr/>
          </p:nvSpPr>
          <p:spPr>
            <a:xfrm>
              <a:off x="9239753" y="4105291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85BDD65E-3F46-6E45-BD5D-88A10CFB3C78}"/>
                </a:ext>
              </a:extLst>
            </p:cNvPr>
            <p:cNvSpPr/>
            <p:nvPr/>
          </p:nvSpPr>
          <p:spPr>
            <a:xfrm>
              <a:off x="8812127" y="4540817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CE5ECE8-F21F-B54B-BF9D-5D34D7F04DC5}"/>
                </a:ext>
              </a:extLst>
            </p:cNvPr>
            <p:cNvSpPr txBox="1"/>
            <p:nvPr/>
          </p:nvSpPr>
          <p:spPr>
            <a:xfrm>
              <a:off x="9632343" y="5575066"/>
              <a:ext cx="1811667" cy="400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28</a:t>
              </a:r>
              <a:r>
                <a:rPr lang="zh-CN" altLang="en-US" sz="1200" dirty="0"/>
                <a:t> * </a:t>
              </a:r>
              <a:r>
                <a:rPr lang="en-US" altLang="zh-CN" sz="1200" dirty="0"/>
                <a:t>28</a:t>
              </a:r>
              <a:r>
                <a:rPr lang="zh-CN" altLang="en-US" sz="1200" dirty="0"/>
                <a:t> * （</a:t>
              </a:r>
              <a:r>
                <a:rPr lang="en-US" altLang="zh-CN" sz="1200" dirty="0"/>
                <a:t>256</a:t>
              </a:r>
              <a:r>
                <a:rPr lang="zh-CN" altLang="en-US" sz="1200" dirty="0"/>
                <a:t>）</a:t>
              </a:r>
              <a:endParaRPr lang="en-CN" sz="1200" dirty="0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51480355-6FBB-6646-BE4C-8EF300D8671A}"/>
              </a:ext>
            </a:extLst>
          </p:cNvPr>
          <p:cNvSpPr/>
          <p:nvPr/>
        </p:nvSpPr>
        <p:spPr>
          <a:xfrm>
            <a:off x="3689326" y="2542773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29217B0-7DD8-CB4D-A2DD-E40E9974CAB9}"/>
              </a:ext>
            </a:extLst>
          </p:cNvPr>
          <p:cNvSpPr/>
          <p:nvPr/>
        </p:nvSpPr>
        <p:spPr>
          <a:xfrm>
            <a:off x="3689324" y="1715874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101679-A951-5947-AD39-702B14C853CB}"/>
              </a:ext>
            </a:extLst>
          </p:cNvPr>
          <p:cNvSpPr/>
          <p:nvPr/>
        </p:nvSpPr>
        <p:spPr>
          <a:xfrm>
            <a:off x="4899300" y="2329935"/>
            <a:ext cx="797169" cy="7468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3</a:t>
            </a:r>
            <a:r>
              <a:rPr lang="zh-CN" altLang="en-US" sz="900" dirty="0"/>
              <a:t> * </a:t>
            </a:r>
            <a:r>
              <a:rPr lang="en-US" altLang="zh-CN" sz="900" dirty="0"/>
              <a:t>3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0B6D6C-4B5B-CE4D-A1EE-ED41757B0330}"/>
              </a:ext>
            </a:extLst>
          </p:cNvPr>
          <p:cNvSpPr/>
          <p:nvPr/>
        </p:nvSpPr>
        <p:spPr>
          <a:xfrm>
            <a:off x="4704786" y="3293054"/>
            <a:ext cx="1186199" cy="11032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</a:t>
            </a:r>
            <a:r>
              <a:rPr lang="zh-CN" altLang="en-US" sz="900" dirty="0"/>
              <a:t> * </a:t>
            </a:r>
            <a:r>
              <a:rPr lang="en-US" altLang="zh-CN" sz="900" dirty="0"/>
              <a:t>5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8EDCE28-5953-F341-A624-483DB5A2BF51}"/>
              </a:ext>
            </a:extLst>
          </p:cNvPr>
          <p:cNvSpPr/>
          <p:nvPr/>
        </p:nvSpPr>
        <p:spPr>
          <a:xfrm>
            <a:off x="4620218" y="1751162"/>
            <a:ext cx="2371538" cy="2897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83ECC962-3ACC-1C4E-98FF-8278FD55B8DE}"/>
              </a:ext>
            </a:extLst>
          </p:cNvPr>
          <p:cNvSpPr/>
          <p:nvPr/>
        </p:nvSpPr>
        <p:spPr>
          <a:xfrm>
            <a:off x="5986278" y="2602169"/>
            <a:ext cx="1005478" cy="2897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A454F36B-4F5D-9A4E-98FB-A203D9239A0C}"/>
              </a:ext>
            </a:extLst>
          </p:cNvPr>
          <p:cNvSpPr/>
          <p:nvPr/>
        </p:nvSpPr>
        <p:spPr>
          <a:xfrm>
            <a:off x="5986278" y="3487964"/>
            <a:ext cx="1005478" cy="2897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024EDF-14CD-F347-9044-92F74157054D}"/>
              </a:ext>
            </a:extLst>
          </p:cNvPr>
          <p:cNvSpPr/>
          <p:nvPr/>
        </p:nvSpPr>
        <p:spPr>
          <a:xfrm>
            <a:off x="3486408" y="4121680"/>
            <a:ext cx="860735" cy="75205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Max</a:t>
            </a:r>
            <a:r>
              <a:rPr lang="zh-CN" altLang="en-US" sz="900" dirty="0"/>
              <a:t> </a:t>
            </a:r>
            <a:r>
              <a:rPr lang="en-US" altLang="zh-CN" sz="900" dirty="0"/>
              <a:t>pooling</a:t>
            </a:r>
            <a:endParaRPr lang="en-CN" sz="900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4ED6E86B-E45D-FC42-AEA0-22A87B82CFF2}"/>
              </a:ext>
            </a:extLst>
          </p:cNvPr>
          <p:cNvSpPr/>
          <p:nvPr/>
        </p:nvSpPr>
        <p:spPr>
          <a:xfrm>
            <a:off x="4216429" y="2585155"/>
            <a:ext cx="403789" cy="24312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76A4B480-56B2-C443-875D-86A1C799BA4F}"/>
              </a:ext>
            </a:extLst>
          </p:cNvPr>
          <p:cNvSpPr/>
          <p:nvPr/>
        </p:nvSpPr>
        <p:spPr>
          <a:xfrm>
            <a:off x="4231049" y="3453177"/>
            <a:ext cx="403789" cy="24312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88FFF28B-6F2D-CD4B-8111-D342E51510D3}"/>
              </a:ext>
            </a:extLst>
          </p:cNvPr>
          <p:cNvSpPr/>
          <p:nvPr/>
        </p:nvSpPr>
        <p:spPr>
          <a:xfrm>
            <a:off x="4502891" y="4531507"/>
            <a:ext cx="403789" cy="24312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35CC66-DD32-1A4D-85F6-746F222ED630}"/>
              </a:ext>
            </a:extLst>
          </p:cNvPr>
          <p:cNvSpPr/>
          <p:nvPr/>
        </p:nvSpPr>
        <p:spPr>
          <a:xfrm>
            <a:off x="5061995" y="4503228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F03324FC-F868-1748-B98A-70D52C406CC6}"/>
              </a:ext>
            </a:extLst>
          </p:cNvPr>
          <p:cNvSpPr/>
          <p:nvPr/>
        </p:nvSpPr>
        <p:spPr>
          <a:xfrm>
            <a:off x="5986278" y="4531507"/>
            <a:ext cx="1005478" cy="2897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F82B01A-F4E7-964F-8A30-8496A2A2FCAF}"/>
              </a:ext>
            </a:extLst>
          </p:cNvPr>
          <p:cNvGrpSpPr/>
          <p:nvPr/>
        </p:nvGrpSpPr>
        <p:grpSpPr>
          <a:xfrm>
            <a:off x="7653644" y="1783479"/>
            <a:ext cx="2160971" cy="2464058"/>
            <a:chOff x="8812127" y="2412440"/>
            <a:chExt cx="2927672" cy="3563184"/>
          </a:xfrm>
        </p:grpSpPr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EF5F550F-4ED1-F94D-BEE6-3C20BF76BD99}"/>
                </a:ext>
              </a:extLst>
            </p:cNvPr>
            <p:cNvSpPr/>
            <p:nvPr/>
          </p:nvSpPr>
          <p:spPr>
            <a:xfrm>
              <a:off x="10659799" y="2412440"/>
              <a:ext cx="1080000" cy="1080000"/>
            </a:xfrm>
            <a:prstGeom prst="cube">
              <a:avLst>
                <a:gd name="adj" fmla="val 618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C78B7634-EDF1-A443-B15B-FCEC2C9FFCE6}"/>
                </a:ext>
              </a:extLst>
            </p:cNvPr>
            <p:cNvSpPr/>
            <p:nvPr/>
          </p:nvSpPr>
          <p:spPr>
            <a:xfrm>
              <a:off x="9632344" y="3092428"/>
              <a:ext cx="1437807" cy="1456267"/>
            </a:xfrm>
            <a:prstGeom prst="cube">
              <a:avLst>
                <a:gd name="adj" fmla="val 7125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7FC4D6FC-8E10-8946-AA2D-B679C56066FE}"/>
                </a:ext>
              </a:extLst>
            </p:cNvPr>
            <p:cNvSpPr/>
            <p:nvPr/>
          </p:nvSpPr>
          <p:spPr>
            <a:xfrm>
              <a:off x="9239753" y="4105291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0C43D27C-C3F3-354E-B699-A6E69682B583}"/>
                </a:ext>
              </a:extLst>
            </p:cNvPr>
            <p:cNvSpPr/>
            <p:nvPr/>
          </p:nvSpPr>
          <p:spPr>
            <a:xfrm>
              <a:off x="8812127" y="4540817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C6C6A11-BB43-E743-855C-07CE3D5B2544}"/>
                </a:ext>
              </a:extLst>
            </p:cNvPr>
            <p:cNvSpPr txBox="1"/>
            <p:nvPr/>
          </p:nvSpPr>
          <p:spPr>
            <a:xfrm>
              <a:off x="9632343" y="5575066"/>
              <a:ext cx="1811667" cy="400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28</a:t>
              </a:r>
              <a:r>
                <a:rPr lang="zh-CN" altLang="en-US" sz="1200" dirty="0"/>
                <a:t> * </a:t>
              </a:r>
              <a:r>
                <a:rPr lang="en-US" altLang="zh-CN" sz="1200" dirty="0"/>
                <a:t>28</a:t>
              </a:r>
              <a:r>
                <a:rPr lang="zh-CN" altLang="en-US" sz="1200" dirty="0"/>
                <a:t> * （</a:t>
              </a:r>
              <a:r>
                <a:rPr lang="en-US" altLang="zh-CN" sz="1200" dirty="0"/>
                <a:t>256</a:t>
              </a:r>
              <a:r>
                <a:rPr lang="zh-CN" altLang="en-US" sz="1200" dirty="0"/>
                <a:t>）</a:t>
              </a:r>
              <a:endParaRPr lang="en-CN" sz="1200" dirty="0"/>
            </a:p>
          </p:txBody>
        </p:sp>
      </p:grpSp>
      <p:pic>
        <p:nvPicPr>
          <p:cNvPr id="1026" name="Picture 2" descr="CNN Architectures: LeNet, AlexNet, VGG, GoogLeNet, ResNet and more… | by  Siddharth Das | Analytics Vidhya | Medium">
            <a:extLst>
              <a:ext uri="{FF2B5EF4-FFF2-40B4-BE49-F238E27FC236}">
                <a16:creationId xmlns:a16="http://schemas.microsoft.com/office/drawing/2014/main" id="{32BB7650-82AA-CD42-9BBE-659C19F6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10" y="2160892"/>
            <a:ext cx="8160205" cy="36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045054-EF10-824D-B20E-CCD295B32B55}"/>
              </a:ext>
            </a:extLst>
          </p:cNvPr>
          <p:cNvSpPr/>
          <p:nvPr/>
        </p:nvSpPr>
        <p:spPr>
          <a:xfrm>
            <a:off x="3165302" y="2879634"/>
            <a:ext cx="742309" cy="1134350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17A01BB-4AB5-054F-8DF4-128095D01BD6}"/>
              </a:ext>
            </a:extLst>
          </p:cNvPr>
          <p:cNvSpPr/>
          <p:nvPr/>
        </p:nvSpPr>
        <p:spPr>
          <a:xfrm>
            <a:off x="5634145" y="2659414"/>
            <a:ext cx="797169" cy="1007056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8F696AC0-C3D9-0148-ACA9-FA6460D03C90}"/>
              </a:ext>
            </a:extLst>
          </p:cNvPr>
          <p:cNvSpPr/>
          <p:nvPr/>
        </p:nvSpPr>
        <p:spPr>
          <a:xfrm>
            <a:off x="7543016" y="2429391"/>
            <a:ext cx="797169" cy="1007055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02D9A84-D780-994B-BF9E-E3066746A635}"/>
              </a:ext>
            </a:extLst>
          </p:cNvPr>
          <p:cNvSpPr/>
          <p:nvPr/>
        </p:nvSpPr>
        <p:spPr>
          <a:xfrm>
            <a:off x="5573557" y="3749581"/>
            <a:ext cx="1044885" cy="37767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63701855-739E-4745-AE05-BCC18B248633}"/>
              </a:ext>
            </a:extLst>
          </p:cNvPr>
          <p:cNvSpPr/>
          <p:nvPr/>
        </p:nvSpPr>
        <p:spPr>
          <a:xfrm>
            <a:off x="7228304" y="3502543"/>
            <a:ext cx="1044885" cy="37767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9CD1D346-C063-F447-B342-2175474E4E13}"/>
              </a:ext>
            </a:extLst>
          </p:cNvPr>
          <p:cNvSpPr/>
          <p:nvPr/>
        </p:nvSpPr>
        <p:spPr>
          <a:xfrm>
            <a:off x="8697470" y="2708118"/>
            <a:ext cx="1044885" cy="37767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935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3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C21C-D534-AB45-A9AE-A9A8EF2D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这门课程的剩余部分</a:t>
            </a:r>
            <a:br>
              <a:rPr lang="en-US" dirty="0"/>
            </a:br>
            <a:r>
              <a:rPr lang="en-US" dirty="0"/>
              <a:t>T</a:t>
            </a:r>
            <a:r>
              <a:rPr lang="en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remain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 err="1"/>
              <a:t>couresr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4A694-FB0F-CD4F-88A4-C6019B34D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课程一共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20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节课，目前已经完成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10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节课了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基础知识已经掌握，现在需要大家继续精进专业方向了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课程一共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20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次，今天会给大家介绍自然语言处理，接下来的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11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12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次会介绍计算机视觉、商业智能方向的高级知识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BA2FA10-3B9A-0B4B-A4B7-D64B908732DA}"/>
              </a:ext>
            </a:extLst>
          </p:cNvPr>
          <p:cNvSpPr/>
          <p:nvPr/>
        </p:nvSpPr>
        <p:spPr>
          <a:xfrm>
            <a:off x="904461" y="4144617"/>
            <a:ext cx="2941982" cy="1381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Business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Intelligence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en-CN" sz="1600" dirty="0">
                <a:latin typeface="SimSun" panose="02010600030101010101" pitchFamily="2" charset="-122"/>
                <a:ea typeface="SimSun" panose="02010600030101010101" pitchFamily="2" charset="-122"/>
              </a:rPr>
              <a:t>推荐系统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、数据挖掘、商业预测与分析</a:t>
            </a:r>
            <a:endParaRPr lang="en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37DDFF-878E-824F-91A7-62C8D2CA492F}"/>
              </a:ext>
            </a:extLst>
          </p:cNvPr>
          <p:cNvSpPr/>
          <p:nvPr/>
        </p:nvSpPr>
        <p:spPr>
          <a:xfrm>
            <a:off x="4389852" y="4144617"/>
            <a:ext cx="2941982" cy="1381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Computer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Vision</a:t>
            </a:r>
          </a:p>
          <a:p>
            <a:pPr algn="ctr"/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计算机视觉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、图像分类、图像检测、图像生成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743B58-8CC9-444B-BF58-4673603D3E29}"/>
              </a:ext>
            </a:extLst>
          </p:cNvPr>
          <p:cNvSpPr/>
          <p:nvPr/>
        </p:nvSpPr>
        <p:spPr>
          <a:xfrm>
            <a:off x="8093904" y="4144617"/>
            <a:ext cx="2941982" cy="1381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Natural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Language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Processinig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文本处理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，语言分类，语言生成，信息提取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84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FEDE-3D36-2B45-8E79-D1E1E18E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7F5B-9F70-9E49-8D71-0509D468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3650"/>
            <a:ext cx="10131425" cy="3649133"/>
          </a:xfrm>
        </p:spPr>
        <p:txBody>
          <a:bodyPr anchor="t"/>
          <a:lstStyle/>
          <a:p>
            <a:r>
              <a:rPr lang="en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主要解决的问题</a:t>
            </a:r>
            <a:endParaRPr lang="en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036431-3826-BC42-B875-AA2C5B110C74}"/>
              </a:ext>
            </a:extLst>
          </p:cNvPr>
          <p:cNvSpPr/>
          <p:nvPr/>
        </p:nvSpPr>
        <p:spPr>
          <a:xfrm>
            <a:off x="775682" y="2572584"/>
            <a:ext cx="1987396" cy="357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单词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Word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分词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新词发现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词性标注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单词语义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近反义词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关键词提取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7.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拼写检查</a:t>
            </a:r>
            <a:endParaRPr lang="en-CN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</a:p>
        </p:txBody>
      </p:sp>
      <p:pic>
        <p:nvPicPr>
          <p:cNvPr id="1026" name="Picture 2" descr="Python生成中文詞雲圖（二）：不可指定詞雲特定的形狀和顏色。 - 台部落">
            <a:extLst>
              <a:ext uri="{FF2B5EF4-FFF2-40B4-BE49-F238E27FC236}">
                <a16:creationId xmlns:a16="http://schemas.microsoft.com/office/drawing/2014/main" id="{2547712D-9B4C-F348-B339-9BCB32EA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789" y="2572585"/>
            <a:ext cx="3447958" cy="16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OS Tagging, a Grammar?. Today we are going to see why we study… | by Rohit  Tiwari | Medium">
            <a:extLst>
              <a:ext uri="{FF2B5EF4-FFF2-40B4-BE49-F238E27FC236}">
                <a16:creationId xmlns:a16="http://schemas.microsoft.com/office/drawing/2014/main" id="{5F87FB20-7731-9F46-B72E-CCC97D5E1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08" y="2572584"/>
            <a:ext cx="3447957" cy="16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etrained Word Embeddings | Word Embedding NLP">
            <a:extLst>
              <a:ext uri="{FF2B5EF4-FFF2-40B4-BE49-F238E27FC236}">
                <a16:creationId xmlns:a16="http://schemas.microsoft.com/office/drawing/2014/main" id="{D827F891-6659-C546-86E2-4CA19A9F6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68" y="4532243"/>
            <a:ext cx="3428079" cy="16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Configure Microsoft Word's Spell Check and Autocorrect | Laptop Mag">
            <a:extLst>
              <a:ext uri="{FF2B5EF4-FFF2-40B4-BE49-F238E27FC236}">
                <a16:creationId xmlns:a16="http://schemas.microsoft.com/office/drawing/2014/main" id="{703B84ED-F28A-8A41-AB07-8B1966A0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09" y="4532243"/>
            <a:ext cx="3428080" cy="16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FEDE-3D36-2B45-8E79-D1E1E18E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7F5B-9F70-9E49-8D71-0509D468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3650"/>
            <a:ext cx="10131425" cy="3649133"/>
          </a:xfrm>
        </p:spPr>
        <p:txBody>
          <a:bodyPr anchor="t"/>
          <a:lstStyle/>
          <a:p>
            <a:r>
              <a:rPr lang="en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主要解决的问题</a:t>
            </a:r>
            <a:endParaRPr lang="en-CN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2E988A-CF79-6942-A288-A10293F4A5DB}"/>
              </a:ext>
            </a:extLst>
          </p:cNvPr>
          <p:cNvSpPr/>
          <p:nvPr/>
        </p:nvSpPr>
        <p:spPr>
          <a:xfrm>
            <a:off x="870760" y="2713374"/>
            <a:ext cx="2011588" cy="3806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句子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Sentence</a:t>
            </a:r>
          </a:p>
          <a:p>
            <a:pPr algn="ctr"/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句子分类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重点句子提取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语法检查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句子缩减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句子改写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句子语义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7.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句子结构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8.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语音识别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9.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指代消除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</a:p>
          <a:p>
            <a:pPr algn="ctr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028" name="Picture 4" descr="Dependency parsing &amp; associated algorithms in NLP | by Mehul Gupta | Data  Science in your pocket | Medium">
            <a:extLst>
              <a:ext uri="{FF2B5EF4-FFF2-40B4-BE49-F238E27FC236}">
                <a16:creationId xmlns:a16="http://schemas.microsoft.com/office/drawing/2014/main" id="{19E7BF52-7CEA-514B-B0BD-E14C8083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07" y="2624847"/>
            <a:ext cx="3900487" cy="19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ural Language Models Explained – Ofir Press">
            <a:extLst>
              <a:ext uri="{FF2B5EF4-FFF2-40B4-BE49-F238E27FC236}">
                <a16:creationId xmlns:a16="http://schemas.microsoft.com/office/drawing/2014/main" id="{D53F93D7-11F3-A343-AF3E-ADF7AEB9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533" y="2624847"/>
            <a:ext cx="4974693" cy="19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72318C-CB92-304F-B8F2-B5466EC59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07" y="4779221"/>
            <a:ext cx="3900487" cy="185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Reference a Specific Paragraph or Sentence in WordPress Posts">
            <a:extLst>
              <a:ext uri="{FF2B5EF4-FFF2-40B4-BE49-F238E27FC236}">
                <a16:creationId xmlns:a16="http://schemas.microsoft.com/office/drawing/2014/main" id="{AC52B74A-4710-9941-AC1E-E7996ADB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533" y="4779220"/>
            <a:ext cx="4974692" cy="185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7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FEDE-3D36-2B45-8E79-D1E1E18E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7F5B-9F70-9E49-8D71-0509D468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3650"/>
            <a:ext cx="10131425" cy="3649133"/>
          </a:xfrm>
        </p:spPr>
        <p:txBody>
          <a:bodyPr anchor="t"/>
          <a:lstStyle/>
          <a:p>
            <a:r>
              <a:rPr lang="en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主要解决的问题</a:t>
            </a:r>
            <a:endParaRPr lang="en-C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219E49-D456-9444-894A-251165169C5C}"/>
              </a:ext>
            </a:extLst>
          </p:cNvPr>
          <p:cNvSpPr/>
          <p:nvPr/>
        </p:nvSpPr>
        <p:spPr>
          <a:xfrm>
            <a:off x="786054" y="2713374"/>
            <a:ext cx="1759225" cy="3438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段落</a:t>
            </a:r>
          </a:p>
          <a:p>
            <a:pPr algn="ctr"/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文章分类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文本聚类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主题挖掘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文本搜索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阅读理解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自动摘要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垃圾过滤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抄袭分析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 algn="ctr">
              <a:buAutoNum type="arabicPeriod"/>
            </a:pP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122" name="Picture 2" descr="Automated Text Classification Using Machine Learning | by Shashank Gupta |  ITNEXT">
            <a:extLst>
              <a:ext uri="{FF2B5EF4-FFF2-40B4-BE49-F238E27FC236}">
                <a16:creationId xmlns:a16="http://schemas.microsoft.com/office/drawing/2014/main" id="{12F186F4-C6C3-474D-AD15-C3CD55877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04" y="2438953"/>
            <a:ext cx="4250635" cy="212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op 8 Search Engines In The World - Wildstone Solution P. Ltd.">
            <a:extLst>
              <a:ext uri="{FF2B5EF4-FFF2-40B4-BE49-F238E27FC236}">
                <a16:creationId xmlns:a16="http://schemas.microsoft.com/office/drawing/2014/main" id="{8B3913C8-71A3-FE45-9DE2-73C06455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207" y="2438953"/>
            <a:ext cx="4081670" cy="212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E868D7-01E3-A349-8410-2D4E9C669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604" y="4711148"/>
            <a:ext cx="4241816" cy="1898374"/>
          </a:xfrm>
          <a:prstGeom prst="rect">
            <a:avLst/>
          </a:prstGeom>
        </p:spPr>
      </p:pic>
      <p:pic>
        <p:nvPicPr>
          <p:cNvPr id="5126" name="Picture 6" descr="Figure 1 from Stochastic Answer Networks for SQuAD 2.0 | Semantic Scholar">
            <a:extLst>
              <a:ext uri="{FF2B5EF4-FFF2-40B4-BE49-F238E27FC236}">
                <a16:creationId xmlns:a16="http://schemas.microsoft.com/office/drawing/2014/main" id="{3A7CDA19-607F-9941-8F80-BAF862B9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207" y="4711149"/>
            <a:ext cx="4081670" cy="189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6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824B-257B-7E42-861F-4533B137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review</a:t>
            </a:r>
            <a:endParaRPr lang="en-C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D90BE-173A-2945-8A5F-F5C90CBD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卷积神经网络的原理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Principles</a:t>
            </a:r>
          </a:p>
          <a:p>
            <a:pPr lvl="1"/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Size:</a:t>
            </a:r>
            <a:r>
              <a:rPr lang="zh-CN" altLang="en-US" dirty="0"/>
              <a:t> </a:t>
            </a:r>
            <a:r>
              <a:rPr lang="en-US" altLang="zh-CN" dirty="0"/>
              <a:t>Width</a:t>
            </a:r>
            <a:r>
              <a:rPr lang="zh-CN" altLang="en-US" dirty="0"/>
              <a:t> </a:t>
            </a:r>
            <a:r>
              <a:rPr lang="en-US" altLang="zh-CN" dirty="0"/>
              <a:t>Height</a:t>
            </a:r>
          </a:p>
          <a:p>
            <a:pPr lvl="1"/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Channel</a:t>
            </a:r>
          </a:p>
          <a:p>
            <a:pPr lvl="1"/>
            <a:r>
              <a:rPr lang="en-US" altLang="zh-CN" dirty="0"/>
              <a:t>Padding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</a:p>
          <a:p>
            <a:pPr lvl="1"/>
            <a:r>
              <a:rPr lang="en-US" altLang="zh-CN" dirty="0"/>
              <a:t>Pooling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</a:p>
          <a:p>
            <a:pPr lvl="1"/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卷积神经网络的计算过程与模型搭建方法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Procedure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21543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FEDE-3D36-2B45-8E79-D1E1E18E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7F5B-9F70-9E49-8D71-0509D468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3650"/>
            <a:ext cx="10131425" cy="3649133"/>
          </a:xfrm>
        </p:spPr>
        <p:txBody>
          <a:bodyPr anchor="t"/>
          <a:lstStyle/>
          <a:p>
            <a:r>
              <a:rPr lang="en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主要解决的问题</a:t>
            </a:r>
            <a:endParaRPr lang="en-C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A42B8C-63E5-9F4D-94FF-230BFBC89D7D}"/>
              </a:ext>
            </a:extLst>
          </p:cNvPr>
          <p:cNvSpPr/>
          <p:nvPr/>
        </p:nvSpPr>
        <p:spPr>
          <a:xfrm>
            <a:off x="760983" y="2663679"/>
            <a:ext cx="1759226" cy="3438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</a:p>
          <a:p>
            <a:pPr algn="ctr"/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文本生成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对话系统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过滤系统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情感分析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机器翻译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6..</a:t>
            </a:r>
          </a:p>
          <a:p>
            <a:pPr algn="ctr"/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77DCB-A646-AA44-8017-673D7500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110" y="2385796"/>
            <a:ext cx="4441038" cy="1997362"/>
          </a:xfrm>
          <a:prstGeom prst="rect">
            <a:avLst/>
          </a:prstGeom>
        </p:spPr>
      </p:pic>
      <p:pic>
        <p:nvPicPr>
          <p:cNvPr id="6146" name="Picture 2" descr="Statistical dialogue systems | ÚFAL">
            <a:extLst>
              <a:ext uri="{FF2B5EF4-FFF2-40B4-BE49-F238E27FC236}">
                <a16:creationId xmlns:a16="http://schemas.microsoft.com/office/drawing/2014/main" id="{C5D9E1D4-CC35-5E40-9310-8D6D40A3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50" y="2385796"/>
            <a:ext cx="4441037" cy="42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eChat Launched Video Ads in Moments Feed – China Internet Watch">
            <a:extLst>
              <a:ext uri="{FF2B5EF4-FFF2-40B4-BE49-F238E27FC236}">
                <a16:creationId xmlns:a16="http://schemas.microsoft.com/office/drawing/2014/main" id="{639DD5C0-7AF2-B14D-8CBE-60CB0AF1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10" y="3504570"/>
            <a:ext cx="3165678" cy="31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27ACBC-4604-9042-AE21-7F81C4EB5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788" y="3584973"/>
            <a:ext cx="2788317" cy="30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002A-BEF2-2748-8019-C5C6B784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自然语言处理任务的特点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E51D-CE11-0F4E-AEC8-94E4A369A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CN" dirty="0"/>
              <a:t>存在特别广泛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pic>
        <p:nvPicPr>
          <p:cNvPr id="7170" name="Picture 2" descr="SOCIAL MEDIA MARKETING">
            <a:extLst>
              <a:ext uri="{FF2B5EF4-FFF2-40B4-BE49-F238E27FC236}">
                <a16:creationId xmlns:a16="http://schemas.microsoft.com/office/drawing/2014/main" id="{00594616-1098-894C-A6C6-AAD26DAC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943210"/>
            <a:ext cx="3507959" cy="2952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8 Search Engines In The World - Wildstone Solution P. Ltd.">
            <a:extLst>
              <a:ext uri="{FF2B5EF4-FFF2-40B4-BE49-F238E27FC236}">
                <a16:creationId xmlns:a16="http://schemas.microsoft.com/office/drawing/2014/main" id="{A2F0EB81-AB98-4B45-A885-625F4C480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650" y="2931109"/>
            <a:ext cx="3964727" cy="297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ow Can I Obtain A Copy Of My Disability Documents? - CaveyLaw.com">
            <a:extLst>
              <a:ext uri="{FF2B5EF4-FFF2-40B4-BE49-F238E27FC236}">
                <a16:creationId xmlns:a16="http://schemas.microsoft.com/office/drawing/2014/main" id="{197E4C57-86C7-604F-B007-820A0833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9" y="2919548"/>
            <a:ext cx="3409162" cy="297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219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63F4-4B7B-6243-A6E5-D14E3664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自然语言处理任务的特点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A11F9-6C8F-D84D-BAFF-EB9B87D2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/>
              <a:t>杂乱信息多</a:t>
            </a:r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pic>
        <p:nvPicPr>
          <p:cNvPr id="8194" name="Picture 2" descr="Use HTML Source Code from a Sent Mailing – Higher Logic">
            <a:extLst>
              <a:ext uri="{FF2B5EF4-FFF2-40B4-BE49-F238E27FC236}">
                <a16:creationId xmlns:a16="http://schemas.microsoft.com/office/drawing/2014/main" id="{684A3339-AC78-274E-81C2-5A6424E5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00" y="3351897"/>
            <a:ext cx="3266197" cy="244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hy Your Email Campaigns Get Stuck in Spam | Leanplum">
            <a:extLst>
              <a:ext uri="{FF2B5EF4-FFF2-40B4-BE49-F238E27FC236}">
                <a16:creationId xmlns:a16="http://schemas.microsoft.com/office/drawing/2014/main" id="{F33E75B7-2639-3D4F-B411-2D9BCE6B0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47" y="3350079"/>
            <a:ext cx="3266197" cy="244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25 Compound, Complex Sentences in English - English Study Page">
            <a:extLst>
              <a:ext uri="{FF2B5EF4-FFF2-40B4-BE49-F238E27FC236}">
                <a16:creationId xmlns:a16="http://schemas.microsoft.com/office/drawing/2014/main" id="{842751A9-8777-E04A-A85C-ED303542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195" y="3350079"/>
            <a:ext cx="3725696" cy="246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504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4F42-2D3C-114C-B797-7CA661C3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自然语言处理任务的特点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br>
              <a:rPr lang="en-US" altLang="zh-CN" dirty="0"/>
            </a:br>
            <a:r>
              <a:rPr lang="zh-CN" altLang="en-US" dirty="0"/>
              <a:t>推理性难解决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04DD-FBA9-0A4F-9F2A-7FE8B27EF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和逻辑相关</a:t>
            </a:r>
            <a:endParaRPr lang="en-CN" dirty="0"/>
          </a:p>
        </p:txBody>
      </p:sp>
      <p:sp>
        <p:nvSpPr>
          <p:cNvPr id="4" name="•用针来扎一张纸，就会有一个洞">
            <a:extLst>
              <a:ext uri="{FF2B5EF4-FFF2-40B4-BE49-F238E27FC236}">
                <a16:creationId xmlns:a16="http://schemas.microsoft.com/office/drawing/2014/main" id="{CBA07B98-4CAB-5649-801B-5D3888ACC53E}"/>
              </a:ext>
            </a:extLst>
          </p:cNvPr>
          <p:cNvSpPr txBox="1"/>
          <p:nvPr/>
        </p:nvSpPr>
        <p:spPr>
          <a:xfrm>
            <a:off x="1056873" y="5093930"/>
            <a:ext cx="3811298" cy="4471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•</a:t>
            </a:r>
            <a:r>
              <a:rPr sz="2000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用针来扎一张纸，就会有一个洞</a:t>
            </a:r>
            <a:endParaRPr sz="20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•问：什么就会有一个洞？">
            <a:extLst>
              <a:ext uri="{FF2B5EF4-FFF2-40B4-BE49-F238E27FC236}">
                <a16:creationId xmlns:a16="http://schemas.microsoft.com/office/drawing/2014/main" id="{130557B1-CAAD-2246-B456-1AE53AF92BC8}"/>
              </a:ext>
            </a:extLst>
          </p:cNvPr>
          <p:cNvSpPr txBox="1"/>
          <p:nvPr/>
        </p:nvSpPr>
        <p:spPr>
          <a:xfrm>
            <a:off x="1056873" y="5768587"/>
            <a:ext cx="3811298" cy="43858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•</a:t>
            </a:r>
            <a:r>
              <a:rPr sz="2000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问：什么就会有一个洞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5942AD22-70B6-E84E-BC36-F41982B3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991783"/>
            <a:ext cx="5067301" cy="28575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0BD9BAFB-E9AA-5E46-922F-C40BF46AB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1991783"/>
            <a:ext cx="5067301" cy="28575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8" name="•问：什么就会有一个洞？">
            <a:extLst>
              <a:ext uri="{FF2B5EF4-FFF2-40B4-BE49-F238E27FC236}">
                <a16:creationId xmlns:a16="http://schemas.microsoft.com/office/drawing/2014/main" id="{EA0837C0-8DD8-AD4C-882B-59D47DD20C2B}"/>
              </a:ext>
            </a:extLst>
          </p:cNvPr>
          <p:cNvSpPr txBox="1"/>
          <p:nvPr/>
        </p:nvSpPr>
        <p:spPr>
          <a:xfrm>
            <a:off x="6153149" y="5100951"/>
            <a:ext cx="4981978" cy="4331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lang="en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衣服装不进箱子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，它太大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小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了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9" name="•问：什么就会有一个洞？">
            <a:extLst>
              <a:ext uri="{FF2B5EF4-FFF2-40B4-BE49-F238E27FC236}">
                <a16:creationId xmlns:a16="http://schemas.microsoft.com/office/drawing/2014/main" id="{8FDF19AF-BF02-8B4A-AD81-F912EBACC6E9}"/>
              </a:ext>
            </a:extLst>
          </p:cNvPr>
          <p:cNvSpPr txBox="1"/>
          <p:nvPr/>
        </p:nvSpPr>
        <p:spPr>
          <a:xfrm>
            <a:off x="6187401" y="5731162"/>
            <a:ext cx="4981978" cy="45339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•</a:t>
            </a:r>
            <a:r>
              <a:rPr sz="2000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问</a:t>
            </a:r>
            <a:r>
              <a:rPr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太大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小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了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287586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DD3A-1E06-3444-BCD4-198A0D1C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2350"/>
            <a:ext cx="10131425" cy="1456267"/>
          </a:xfrm>
        </p:spPr>
        <p:txBody>
          <a:bodyPr/>
          <a:lstStyle/>
          <a:p>
            <a:r>
              <a:rPr lang="en-CN" dirty="0"/>
              <a:t>接下来NLP方向的内容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90F01-F50B-9F4C-BB18-2CF0A6400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63652"/>
            <a:ext cx="10515599" cy="3800981"/>
          </a:xfrm>
        </p:spPr>
        <p:txBody>
          <a:bodyPr numCol="2"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Lecture-13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TFIDF,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word2vec,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词向量，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BLEU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ROUGE,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METOR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NLP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任务如何评测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Lecture-14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词向量详解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T-SEN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可视化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Lecuter-15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关键词提取、实体识别、依存分析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主题模型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Lecture-16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语言模型与概率图模型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马尔科夫模型与条件随机场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Lecture-17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词向量与句子向量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词向量的高级用法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Lecture-18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序列模型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Seq2Seq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Transformer,BERT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Lecture-19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语言生成、自动摘要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Lecture-20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强化学习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、图神经网络、目前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的瓶颈与未来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06EB4-F472-6241-AF59-29CCCE7C21F2}"/>
              </a:ext>
            </a:extLst>
          </p:cNvPr>
          <p:cNvSpPr txBox="1"/>
          <p:nvPr/>
        </p:nvSpPr>
        <p:spPr>
          <a:xfrm>
            <a:off x="685801" y="1560443"/>
            <a:ext cx="110337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张老师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 前阿里资深算法工程师，清华大学本硕计算机专业毕业，在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NLP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上多个领域具有丰富的工作经验。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在信号处理顶会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ICASSP、NLP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顶会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EMNLP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发表学术会议论文多篇。目前专注于对话系统、文本生成相关领域的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研究，其技术研发成果广泛落地于公司实际业务和应用，多个场景和广告位。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92092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82E8-F421-BF41-8A21-9EF9AC7F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altLang="zh-CN" dirty="0"/>
              <a:t>Next:</a:t>
            </a:r>
            <a:r>
              <a:rPr lang="zh-CN" altLang="en-US" dirty="0"/>
              <a:t> 计算机视觉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A0840-F0BC-3D4D-9700-B82696D2A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单博</a:t>
            </a:r>
            <a:r>
              <a:rPr lang="en-US" altLang="zh-CN" b="1" dirty="0"/>
              <a:t>,</a:t>
            </a:r>
            <a:r>
              <a:rPr lang="zh-CN" altLang="en-US" b="1" dirty="0"/>
              <a:t> </a:t>
            </a:r>
            <a:r>
              <a:rPr lang="zh-CN" altLang="en-US" dirty="0"/>
              <a:t>开课吧</a:t>
            </a:r>
            <a:r>
              <a:rPr lang="en-US" dirty="0"/>
              <a:t>AI</a:t>
            </a:r>
            <a:r>
              <a:rPr lang="zh-CN" altLang="en-US" dirty="0"/>
              <a:t>教学教研负责人</a:t>
            </a:r>
            <a:br>
              <a:rPr lang="zh-CN" altLang="en-US" dirty="0"/>
            </a:br>
            <a:r>
              <a:rPr lang="zh-CN" altLang="en-US" dirty="0"/>
              <a:t>博士后科学基金一等资助获得者</a:t>
            </a:r>
            <a:br>
              <a:rPr lang="zh-CN" altLang="en-US" dirty="0"/>
            </a:br>
            <a:r>
              <a:rPr lang="zh-CN" altLang="en-US" dirty="0"/>
              <a:t>曾从事人工智能与类脑计算研究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赵明明老师 ，</a:t>
            </a:r>
            <a:r>
              <a:rPr lang="zh-CN" altLang="en-US" dirty="0"/>
              <a:t>开课吧高级人工智能导师</a:t>
            </a:r>
            <a:br>
              <a:rPr lang="zh-CN" altLang="en-US" dirty="0"/>
            </a:br>
            <a:r>
              <a:rPr lang="zh-CN" altLang="en-US" dirty="0"/>
              <a:t>曾于“人脸识别国家队”中科云从任高级算法工程师，</a:t>
            </a:r>
            <a:br>
              <a:rPr lang="zh-CN" altLang="en-US" dirty="0"/>
            </a:br>
            <a:r>
              <a:rPr lang="zh-CN" altLang="en-US" dirty="0"/>
              <a:t>参与边境安检，银联竞标等国家级基础人工智能项目。</a:t>
            </a:r>
            <a:br>
              <a:rPr lang="zh-CN" altLang="en-US" dirty="0"/>
            </a:br>
            <a:r>
              <a:rPr lang="zh-CN" altLang="en-US" dirty="0"/>
              <a:t>具有丰富的传统算法，深度学习算法的工程经验。</a:t>
            </a:r>
            <a:br>
              <a:rPr lang="zh-CN" altLang="en-US" dirty="0"/>
            </a:br>
            <a:endParaRPr lang="zh-CN" altLang="en-US" dirty="0"/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76855-FC26-264A-B488-A52CF64E9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87"/>
          <a:stretch/>
        </p:blipFill>
        <p:spPr>
          <a:xfrm>
            <a:off x="8421411" y="4128937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2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15E1C14-FAE2-DF46-84DA-DB04C6AE6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6620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381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FBD0-19B5-A545-8350-7ECE091F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463" y="356291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CN" dirty="0"/>
              <a:t>e</a:t>
            </a:r>
            <a:r>
              <a:rPr lang="en-US" altLang="zh-CN" dirty="0" err="1"/>
              <a:t>xt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bi</a:t>
            </a:r>
            <a:r>
              <a:rPr lang="zh-CN" altLang="en-US" dirty="0"/>
              <a:t> 商业智能方向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FA452-4009-4742-A5C0-607DF4051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463" y="1590586"/>
            <a:ext cx="6932215" cy="464124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陈旸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 阿里云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MVP，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腾讯云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TVP，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百度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比赛教练，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CCF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数据库专委</a:t>
            </a:r>
            <a:b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清华大学计算机博士，九三学社成员，清华企业家协会</a:t>
            </a:r>
            <a:r>
              <a:rPr lang="en-US" sz="1600" dirty="0" err="1">
                <a:latin typeface="SimSun" panose="02010600030101010101" pitchFamily="2" charset="-122"/>
                <a:ea typeface="SimSun" panose="02010600030101010101" pitchFamily="2" charset="-122"/>
              </a:rPr>
              <a:t>YoungTEEC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成员</a:t>
            </a:r>
            <a:b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多次数据分析，算法比赛获奖经历，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次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NOI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一等奖，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次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ACM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亚洲铜奖</a:t>
            </a:r>
            <a:b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在数据分析，人工智能，云计算领域较有影响力，阿里云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MVP（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授予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领域），腾讯云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TVP（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授予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AI、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云计算领域），百度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比赛教练，百度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PPDE</a:t>
            </a:r>
            <a:b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著有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数据分析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》《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SQL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必知必会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，累计付费订阅人员超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4.1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万人，国内数据分析领域线上知识付费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Top1</a:t>
            </a:r>
            <a:b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企业服务客户包括：腾讯、蚂蚁金服、美的、京东、汽车之家、易车、上汽大众、中国银联、中原银行，平安银行，航天信息等</a:t>
            </a:r>
            <a:endParaRPr lang="en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9F2FD-E9E6-9F4F-A240-ED9C658E7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7001"/>
          <a:stretch/>
        </p:blipFill>
        <p:spPr>
          <a:xfrm>
            <a:off x="685800" y="1030288"/>
            <a:ext cx="3445714" cy="48005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835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F03B-D98C-AE44-B963-CF87DA1D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CN" dirty="0"/>
              <a:t>常见问题问答</a:t>
            </a:r>
          </a:p>
        </p:txBody>
      </p:sp>
      <p:pic>
        <p:nvPicPr>
          <p:cNvPr id="6" name="Picture 4" descr="复古指南针">
            <a:extLst>
              <a:ext uri="{FF2B5EF4-FFF2-40B4-BE49-F238E27FC236}">
                <a16:creationId xmlns:a16="http://schemas.microsoft.com/office/drawing/2014/main" id="{8FB03782-2F93-4C5D-BB01-FDC2CCF7C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78" r="7980" b="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3D41-BB56-724C-BF3C-8ECBD0591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这几个方向哪个工资高？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这几个方向哪个难，哪个简单？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这几个方向哪个就业需求大？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选不定方向怎么办？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908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挥挥小爪子，再见啦_手机表情党">
            <a:extLst>
              <a:ext uri="{FF2B5EF4-FFF2-40B4-BE49-F238E27FC236}">
                <a16:creationId xmlns:a16="http://schemas.microsoft.com/office/drawing/2014/main" id="{7C05580A-B35E-4D43-A172-CB78DEAE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729" y="1865870"/>
            <a:ext cx="3126260" cy="312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18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824B-257B-7E42-861F-4533B137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today</a:t>
            </a:r>
            <a:endParaRPr lang="en-C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D90BE-173A-2945-8A5F-F5C90CBD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迁移学习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剩余课程的介绍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remain</a:t>
            </a:r>
            <a:r>
              <a:rPr lang="zh-CN" altLang="en-US" dirty="0"/>
              <a:t> </a:t>
            </a:r>
            <a:r>
              <a:rPr lang="en-US" altLang="zh-CN" dirty="0"/>
              <a:t>courses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自然语言处理的简介 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549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FACC-40F7-414C-A058-4C0A7C19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CN" dirty="0"/>
              <a:t>Trans</a:t>
            </a:r>
            <a:r>
              <a:rPr lang="en-US" altLang="zh-CN" dirty="0"/>
              <a:t>fer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FFCF2-2D45-724F-B605-29741565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became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..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1026" name="Picture 2" descr="Illustration of transfer learning concept where the rst layers in... |  Download Scientific Diagram">
            <a:extLst>
              <a:ext uri="{FF2B5EF4-FFF2-40B4-BE49-F238E27FC236}">
                <a16:creationId xmlns:a16="http://schemas.microsoft.com/office/drawing/2014/main" id="{D4A84A73-A87B-5449-BB63-80DC2A971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8158" y="796413"/>
            <a:ext cx="5578780" cy="5102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Visualization of deep feature maps from different convolutional layers... |  Download Scientific Diagram">
            <a:extLst>
              <a:ext uri="{FF2B5EF4-FFF2-40B4-BE49-F238E27FC236}">
                <a16:creationId xmlns:a16="http://schemas.microsoft.com/office/drawing/2014/main" id="{0613098C-BBA4-5C41-A7CC-A70CDCB1D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3"/>
          <a:stretch/>
        </p:blipFill>
        <p:spPr bwMode="auto">
          <a:xfrm>
            <a:off x="580054" y="1130709"/>
            <a:ext cx="4596582" cy="45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FD57-9114-9740-BC97-6E47CF8A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10-01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099B8-5FD7-D14E-9A6E-3451E4BE6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PyTorch</a:t>
            </a:r>
            <a:endParaRPr lang="en-US" altLang="zh-CN" dirty="0"/>
          </a:p>
          <a:p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07850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6727-55CF-2F48-A096-D7D3F528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Le-Net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0202-E99D-E346-9662-F14A3CA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altLang="zh-CN" dirty="0"/>
              <a:t>Yann</a:t>
            </a:r>
            <a:r>
              <a:rPr lang="zh-CN" altLang="en-US" dirty="0"/>
              <a:t> </a:t>
            </a:r>
            <a:r>
              <a:rPr lang="en-US" altLang="zh-CN" dirty="0" err="1"/>
              <a:t>LeCun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1998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4E3C8-4AC4-354F-BA64-5DEA4F720D33}"/>
              </a:ext>
            </a:extLst>
          </p:cNvPr>
          <p:cNvSpPr/>
          <p:nvPr/>
        </p:nvSpPr>
        <p:spPr>
          <a:xfrm>
            <a:off x="172139" y="2781484"/>
            <a:ext cx="2405269" cy="21269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58D9EFF4-ACE8-1E4A-9385-4598984796F7}"/>
              </a:ext>
            </a:extLst>
          </p:cNvPr>
          <p:cNvSpPr/>
          <p:nvPr/>
        </p:nvSpPr>
        <p:spPr>
          <a:xfrm>
            <a:off x="2725945" y="2757693"/>
            <a:ext cx="2186610" cy="2011938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</a:p>
          <a:p>
            <a:pPr algn="ctr"/>
            <a:r>
              <a:rPr lang="en-US" altLang="zh-CN" sz="1100" dirty="0"/>
              <a:t>5</a:t>
            </a:r>
            <a:r>
              <a:rPr lang="zh-CN" altLang="en-US" sz="1100" dirty="0"/>
              <a:t> * </a:t>
            </a:r>
            <a:r>
              <a:rPr lang="en-US" altLang="zh-CN" sz="1100" dirty="0"/>
              <a:t>5,</a:t>
            </a:r>
            <a:r>
              <a:rPr lang="zh-CN" altLang="en-US" sz="1100" dirty="0"/>
              <a:t> </a:t>
            </a:r>
            <a:r>
              <a:rPr lang="en-US" altLang="zh-CN" sz="1100" dirty="0"/>
              <a:t>s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1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76A294D-EE3F-FC47-9CC5-CB4D1A72B2CD}"/>
              </a:ext>
            </a:extLst>
          </p:cNvPr>
          <p:cNvSpPr/>
          <p:nvPr/>
        </p:nvSpPr>
        <p:spPr>
          <a:xfrm>
            <a:off x="5003718" y="2757693"/>
            <a:ext cx="1573629" cy="1578665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CN" dirty="0"/>
              <a:t>ool</a:t>
            </a:r>
            <a:r>
              <a:rPr lang="en-US" altLang="zh-CN" dirty="0" err="1"/>
              <a:t>ing</a:t>
            </a:r>
            <a:endParaRPr lang="en-US" altLang="zh-CN" dirty="0"/>
          </a:p>
          <a:p>
            <a:pPr algn="ctr"/>
            <a:r>
              <a:rPr lang="en-US" altLang="zh-CN" sz="1200" dirty="0"/>
              <a:t>F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2,S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2</a:t>
            </a:r>
            <a:endParaRPr lang="en-CN" sz="1200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3F9AA241-3070-5D42-A89B-8A764F740A58}"/>
              </a:ext>
            </a:extLst>
          </p:cNvPr>
          <p:cNvSpPr/>
          <p:nvPr/>
        </p:nvSpPr>
        <p:spPr>
          <a:xfrm>
            <a:off x="6762583" y="2781484"/>
            <a:ext cx="1358418" cy="1323192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</a:p>
          <a:p>
            <a:pPr algn="ctr"/>
            <a:r>
              <a:rPr lang="en-US" altLang="zh-CN" sz="1100" dirty="0"/>
              <a:t>5</a:t>
            </a:r>
            <a:r>
              <a:rPr lang="zh-CN" altLang="en-US" sz="1100" dirty="0"/>
              <a:t> * </a:t>
            </a:r>
            <a:r>
              <a:rPr lang="en-US" altLang="zh-CN" sz="1100" dirty="0"/>
              <a:t>5,</a:t>
            </a:r>
            <a:r>
              <a:rPr lang="zh-CN" altLang="en-US" sz="1100" dirty="0"/>
              <a:t> </a:t>
            </a:r>
            <a:r>
              <a:rPr lang="en-US" altLang="zh-CN" sz="1100" dirty="0"/>
              <a:t>s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1</a:t>
            </a:r>
            <a:endParaRPr lang="en-CN" sz="1100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BE7C6E7-0E2E-FA43-BDD5-F3D2C3BA87D9}"/>
              </a:ext>
            </a:extLst>
          </p:cNvPr>
          <p:cNvSpPr/>
          <p:nvPr/>
        </p:nvSpPr>
        <p:spPr>
          <a:xfrm>
            <a:off x="8247458" y="2781484"/>
            <a:ext cx="1095325" cy="1055020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Pooling</a:t>
            </a:r>
          </a:p>
          <a:p>
            <a:pPr algn="ctr"/>
            <a:r>
              <a:rPr lang="en-US" altLang="zh-CN" sz="900" dirty="0"/>
              <a:t>F</a:t>
            </a:r>
            <a:r>
              <a:rPr lang="zh-CN" altLang="en-US" sz="900" dirty="0"/>
              <a:t> </a:t>
            </a:r>
            <a:r>
              <a:rPr lang="en-US" altLang="zh-CN" sz="900" dirty="0"/>
              <a:t>=</a:t>
            </a:r>
            <a:r>
              <a:rPr lang="zh-CN" altLang="en-US" sz="900" dirty="0"/>
              <a:t> </a:t>
            </a:r>
            <a:r>
              <a:rPr lang="en-US" altLang="zh-CN" sz="900" dirty="0"/>
              <a:t>2,</a:t>
            </a:r>
            <a:r>
              <a:rPr lang="zh-CN" altLang="en-US" sz="900" dirty="0"/>
              <a:t> </a:t>
            </a:r>
            <a:r>
              <a:rPr lang="en-US" altLang="zh-CN" sz="900" dirty="0"/>
              <a:t>S</a:t>
            </a:r>
            <a:r>
              <a:rPr lang="zh-CN" altLang="en-US" sz="900" dirty="0"/>
              <a:t> </a:t>
            </a:r>
            <a:r>
              <a:rPr lang="en-US" altLang="zh-CN" sz="900" dirty="0"/>
              <a:t>=</a:t>
            </a:r>
            <a:r>
              <a:rPr lang="zh-CN" altLang="en-US" sz="900" dirty="0"/>
              <a:t> </a:t>
            </a:r>
            <a:r>
              <a:rPr lang="en-US" altLang="zh-CN" sz="900" dirty="0"/>
              <a:t>2</a:t>
            </a:r>
            <a:endParaRPr lang="en-CN" sz="9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F78D2-52F6-0448-B5C8-C3C5C4D96E52}"/>
              </a:ext>
            </a:extLst>
          </p:cNvPr>
          <p:cNvSpPr/>
          <p:nvPr/>
        </p:nvSpPr>
        <p:spPr>
          <a:xfrm>
            <a:off x="9582409" y="1441254"/>
            <a:ext cx="463192" cy="40551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73542A-9836-BC42-B821-05A0AEDB2B55}"/>
              </a:ext>
            </a:extLst>
          </p:cNvPr>
          <p:cNvSpPr/>
          <p:nvPr/>
        </p:nvSpPr>
        <p:spPr>
          <a:xfrm>
            <a:off x="10421315" y="2065867"/>
            <a:ext cx="418704" cy="297327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A864B8-9A54-F142-9F2B-159319A8EFF9}"/>
                  </a:ext>
                </a:extLst>
              </p14:cNvPr>
              <p14:cNvContentPartPr/>
              <p14:nvPr/>
            </p14:nvContentPartPr>
            <p14:xfrm>
              <a:off x="915667" y="3182676"/>
              <a:ext cx="659520" cy="1323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A864B8-9A54-F142-9F2B-159319A8EF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667" y="3173676"/>
                <a:ext cx="677160" cy="13406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F2B3003-4CAB-0A44-885A-033E81AE22A9}"/>
              </a:ext>
            </a:extLst>
          </p:cNvPr>
          <p:cNvSpPr txBox="1"/>
          <p:nvPr/>
        </p:nvSpPr>
        <p:spPr>
          <a:xfrm>
            <a:off x="936676" y="520527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 * </a:t>
            </a:r>
            <a:r>
              <a:rPr lang="en-US" altLang="zh-CN" dirty="0"/>
              <a:t>32</a:t>
            </a:r>
            <a:r>
              <a:rPr lang="zh-CN" altLang="en-US" dirty="0"/>
              <a:t> * </a:t>
            </a:r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9C7AC-23C3-0841-AFB9-F400248B8D22}"/>
              </a:ext>
            </a:extLst>
          </p:cNvPr>
          <p:cNvSpPr txBox="1"/>
          <p:nvPr/>
        </p:nvSpPr>
        <p:spPr>
          <a:xfrm>
            <a:off x="3074750" y="520059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72B9A4-C37D-6F44-BBA4-F913906A453F}"/>
              </a:ext>
            </a:extLst>
          </p:cNvPr>
          <p:cNvSpPr txBox="1"/>
          <p:nvPr/>
        </p:nvSpPr>
        <p:spPr>
          <a:xfrm>
            <a:off x="5087907" y="520059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r>
              <a:rPr lang="zh-CN" altLang="en-US" dirty="0"/>
              <a:t> * </a:t>
            </a:r>
            <a:r>
              <a:rPr lang="en-US" altLang="zh-CN" dirty="0"/>
              <a:t>14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D60B85-E156-834E-9848-A75FF7F82F79}"/>
              </a:ext>
            </a:extLst>
          </p:cNvPr>
          <p:cNvSpPr txBox="1"/>
          <p:nvPr/>
        </p:nvSpPr>
        <p:spPr>
          <a:xfrm>
            <a:off x="6622766" y="520059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A7297-429E-C64B-9D7C-ED3A1D1B5204}"/>
              </a:ext>
            </a:extLst>
          </p:cNvPr>
          <p:cNvSpPr txBox="1"/>
          <p:nvPr/>
        </p:nvSpPr>
        <p:spPr>
          <a:xfrm>
            <a:off x="8185328" y="515365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 * </a:t>
            </a:r>
            <a:r>
              <a:rPr lang="en-US" altLang="zh-CN" dirty="0"/>
              <a:t>5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2D2B89-5C02-354F-8617-15F8BFBDD1F1}"/>
              </a:ext>
            </a:extLst>
          </p:cNvPr>
          <p:cNvSpPr txBox="1"/>
          <p:nvPr/>
        </p:nvSpPr>
        <p:spPr>
          <a:xfrm>
            <a:off x="9509877" y="575190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120</a:t>
            </a:r>
            <a:endParaRPr lang="en-C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8AE7F-A94D-C040-ADC0-791A1A14BAF2}"/>
              </a:ext>
            </a:extLst>
          </p:cNvPr>
          <p:cNvSpPr txBox="1"/>
          <p:nvPr/>
        </p:nvSpPr>
        <p:spPr>
          <a:xfrm>
            <a:off x="10398522" y="57647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84</a:t>
            </a:r>
            <a:endParaRPr lang="en-CN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4A81FB-60AD-5640-B51F-07CC30FD80F2}"/>
              </a:ext>
            </a:extLst>
          </p:cNvPr>
          <p:cNvSpPr/>
          <p:nvPr/>
        </p:nvSpPr>
        <p:spPr>
          <a:xfrm>
            <a:off x="11252718" y="3044633"/>
            <a:ext cx="418704" cy="92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2FE623-D89B-9C42-80C4-0E470BD4C403}"/>
              </a:ext>
            </a:extLst>
          </p:cNvPr>
          <p:cNvSpPr txBox="1"/>
          <p:nvPr/>
        </p:nvSpPr>
        <p:spPr>
          <a:xfrm>
            <a:off x="11170147" y="57519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052B0A-F3E9-604F-B84B-4DDD922F602B}"/>
              </a:ext>
            </a:extLst>
          </p:cNvPr>
          <p:cNvSpPr/>
          <p:nvPr/>
        </p:nvSpPr>
        <p:spPr>
          <a:xfrm>
            <a:off x="4025348" y="5933661"/>
            <a:ext cx="4222110" cy="6559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Tanh,</a:t>
            </a:r>
            <a:r>
              <a:rPr lang="zh-CN" altLang="en-US" dirty="0"/>
              <a:t> </a:t>
            </a:r>
            <a:r>
              <a:rPr lang="en-US" altLang="zh-CN" dirty="0"/>
              <a:t>Sigmoid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5248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4" grpId="0"/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FBB2-673B-9049-BBD5-9D6E8604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Alex</a:t>
            </a:r>
            <a:r>
              <a:rPr lang="en-US" altLang="zh-CN" dirty="0"/>
              <a:t>-net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B1EFF-5162-3140-AD44-6DE690A8C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6" y="2241459"/>
            <a:ext cx="10131425" cy="3649133"/>
          </a:xfrm>
        </p:spPr>
        <p:txBody>
          <a:bodyPr anchor="t"/>
          <a:lstStyle/>
          <a:p>
            <a:r>
              <a:rPr lang="en-US" altLang="zh-CN" dirty="0"/>
              <a:t>Alex</a:t>
            </a:r>
            <a:r>
              <a:rPr lang="zh-CN" altLang="en-US" dirty="0"/>
              <a:t> </a:t>
            </a:r>
            <a:r>
              <a:rPr lang="en-US" altLang="zh-CN" dirty="0" err="1"/>
              <a:t>Krizhevsky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Hinton,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endParaRPr lang="en-C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579862-EB54-6A44-B719-4CC287307FF7}"/>
              </a:ext>
            </a:extLst>
          </p:cNvPr>
          <p:cNvGraphicFramePr>
            <a:graphicFrameLocks noGrp="1"/>
          </p:cNvGraphicFramePr>
          <p:nvPr/>
        </p:nvGraphicFramePr>
        <p:xfrm>
          <a:off x="1086538" y="3027750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EB8862-BAAB-574B-8F37-4E6E6A4B6B5B}"/>
              </a:ext>
            </a:extLst>
          </p:cNvPr>
          <p:cNvGraphicFramePr>
            <a:graphicFrameLocks noGrp="1"/>
          </p:cNvGraphicFramePr>
          <p:nvPr/>
        </p:nvGraphicFramePr>
        <p:xfrm>
          <a:off x="755375" y="3228375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F1233BD-293F-7148-BF33-323143037120}"/>
              </a:ext>
            </a:extLst>
          </p:cNvPr>
          <p:cNvGraphicFramePr>
            <a:graphicFrameLocks noGrp="1"/>
          </p:cNvGraphicFramePr>
          <p:nvPr/>
        </p:nvGraphicFramePr>
        <p:xfrm>
          <a:off x="573157" y="3429000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7" name="Cube 6">
            <a:extLst>
              <a:ext uri="{FF2B5EF4-FFF2-40B4-BE49-F238E27FC236}">
                <a16:creationId xmlns:a16="http://schemas.microsoft.com/office/drawing/2014/main" id="{980F83FB-92BC-2E41-A20B-F1667B964563}"/>
              </a:ext>
            </a:extLst>
          </p:cNvPr>
          <p:cNvSpPr/>
          <p:nvPr/>
        </p:nvSpPr>
        <p:spPr>
          <a:xfrm>
            <a:off x="4087342" y="1912547"/>
            <a:ext cx="1939718" cy="1824566"/>
          </a:xfrm>
          <a:prstGeom prst="cube">
            <a:avLst>
              <a:gd name="adj" fmla="val 49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</a:p>
          <a:p>
            <a:pPr algn="ctr"/>
            <a:r>
              <a:rPr lang="en-US" altLang="zh-CN" dirty="0"/>
              <a:t>11</a:t>
            </a:r>
            <a:r>
              <a:rPr lang="zh-CN" altLang="en-US" dirty="0"/>
              <a:t> * </a:t>
            </a:r>
            <a:r>
              <a:rPr lang="en-US" altLang="zh-CN" dirty="0"/>
              <a:t>11</a:t>
            </a:r>
          </a:p>
          <a:p>
            <a:pPr algn="ctr"/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2F11039-072A-0744-AE52-CB93E8D40266}"/>
              </a:ext>
            </a:extLst>
          </p:cNvPr>
          <p:cNvSpPr/>
          <p:nvPr/>
        </p:nvSpPr>
        <p:spPr>
          <a:xfrm>
            <a:off x="6096000" y="2241459"/>
            <a:ext cx="1600200" cy="1456267"/>
          </a:xfrm>
          <a:prstGeom prst="cube">
            <a:avLst>
              <a:gd name="adj" fmla="val 49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Max-pooling</a:t>
            </a:r>
          </a:p>
          <a:p>
            <a:pPr algn="ctr"/>
            <a:r>
              <a:rPr lang="en-US" altLang="zh-CN" sz="1100" dirty="0"/>
              <a:t>3</a:t>
            </a:r>
            <a:r>
              <a:rPr lang="zh-CN" altLang="en-US" sz="1100" dirty="0"/>
              <a:t> * </a:t>
            </a:r>
            <a:r>
              <a:rPr lang="en-US" altLang="zh-CN" sz="1100" dirty="0"/>
              <a:t>3</a:t>
            </a:r>
          </a:p>
          <a:p>
            <a:pPr algn="ctr"/>
            <a:r>
              <a:rPr lang="en-US" altLang="zh-CN" sz="1100" dirty="0"/>
              <a:t>S</a:t>
            </a:r>
            <a:r>
              <a:rPr lang="zh-CN" altLang="en-US" sz="1100" dirty="0"/>
              <a:t> 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2</a:t>
            </a:r>
            <a:endParaRPr lang="en-CN" sz="110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D737A19-9632-DF45-AF05-C1A9C781398C}"/>
              </a:ext>
            </a:extLst>
          </p:cNvPr>
          <p:cNvSpPr/>
          <p:nvPr/>
        </p:nvSpPr>
        <p:spPr>
          <a:xfrm>
            <a:off x="7900020" y="1590261"/>
            <a:ext cx="2055535" cy="210746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11</a:t>
            </a:r>
            <a:r>
              <a:rPr lang="zh-CN" altLang="en-US" sz="1200" dirty="0"/>
              <a:t> * </a:t>
            </a:r>
            <a:r>
              <a:rPr lang="en-US" altLang="zh-CN" sz="1200" dirty="0"/>
              <a:t>11</a:t>
            </a:r>
          </a:p>
          <a:p>
            <a:pPr algn="ctr"/>
            <a:r>
              <a:rPr lang="en-US" altLang="zh-CN" sz="1200" dirty="0"/>
              <a:t>Same</a:t>
            </a:r>
            <a:r>
              <a:rPr lang="zh-CN" altLang="en-US" sz="1200" dirty="0"/>
              <a:t> </a:t>
            </a:r>
            <a:r>
              <a:rPr lang="en-US" altLang="zh-CN" sz="1200" dirty="0"/>
              <a:t>Padding</a:t>
            </a:r>
            <a:endParaRPr lang="en-CN" sz="12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4489AEBA-20D6-5A48-B57D-883D0B823101}"/>
              </a:ext>
            </a:extLst>
          </p:cNvPr>
          <p:cNvSpPr/>
          <p:nvPr/>
        </p:nvSpPr>
        <p:spPr>
          <a:xfrm>
            <a:off x="9816829" y="2036604"/>
            <a:ext cx="1676399" cy="1669774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Max-pooling</a:t>
            </a:r>
          </a:p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 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S</a:t>
            </a:r>
            <a:r>
              <a:rPr lang="zh-CN" altLang="en-US" sz="1050" dirty="0"/>
              <a:t> </a:t>
            </a:r>
            <a:r>
              <a:rPr lang="en-US" altLang="zh-CN" sz="1050" dirty="0"/>
              <a:t>=</a:t>
            </a:r>
            <a:r>
              <a:rPr lang="zh-CN" altLang="en-US" sz="1050" dirty="0"/>
              <a:t> </a:t>
            </a:r>
            <a:r>
              <a:rPr lang="en-US" altLang="zh-CN" sz="1050" dirty="0"/>
              <a:t>2</a:t>
            </a:r>
            <a:endParaRPr lang="en-CN" sz="1050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473D677E-2A23-8C4F-B96F-AF68422796E6}"/>
              </a:ext>
            </a:extLst>
          </p:cNvPr>
          <p:cNvSpPr/>
          <p:nvPr/>
        </p:nvSpPr>
        <p:spPr>
          <a:xfrm>
            <a:off x="2968633" y="4593901"/>
            <a:ext cx="1706214" cy="171284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3</a:t>
            </a:r>
            <a:r>
              <a:rPr lang="zh-CN" altLang="en-US" sz="1200" dirty="0"/>
              <a:t> * </a:t>
            </a:r>
            <a:r>
              <a:rPr lang="en-US" altLang="zh-CN" sz="1200" dirty="0"/>
              <a:t>3,</a:t>
            </a:r>
            <a:r>
              <a:rPr lang="zh-CN" altLang="en-US" sz="1200" dirty="0"/>
              <a:t> </a:t>
            </a:r>
            <a:r>
              <a:rPr lang="en-US" altLang="zh-CN" sz="1200" dirty="0"/>
              <a:t>same</a:t>
            </a:r>
            <a:endParaRPr lang="en-CN" sz="1200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1A60057-47B7-3243-906E-9A82CA62FA5B}"/>
              </a:ext>
            </a:extLst>
          </p:cNvPr>
          <p:cNvSpPr/>
          <p:nvPr/>
        </p:nvSpPr>
        <p:spPr>
          <a:xfrm>
            <a:off x="4471925" y="4593900"/>
            <a:ext cx="1706214" cy="171284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3</a:t>
            </a:r>
            <a:r>
              <a:rPr lang="zh-CN" altLang="en-US" sz="1200" dirty="0"/>
              <a:t> * </a:t>
            </a:r>
            <a:r>
              <a:rPr lang="en-US" altLang="zh-CN" sz="1200" dirty="0"/>
              <a:t>3,</a:t>
            </a:r>
            <a:r>
              <a:rPr lang="zh-CN" altLang="en-US" sz="1200" dirty="0"/>
              <a:t> </a:t>
            </a:r>
            <a:r>
              <a:rPr lang="en-US" altLang="zh-CN" sz="1200" dirty="0"/>
              <a:t>same</a:t>
            </a:r>
            <a:endParaRPr lang="en-CN" sz="12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960D5ABE-5C13-6C49-ACB5-4C444976A390}"/>
              </a:ext>
            </a:extLst>
          </p:cNvPr>
          <p:cNvSpPr/>
          <p:nvPr/>
        </p:nvSpPr>
        <p:spPr>
          <a:xfrm>
            <a:off x="5975217" y="4593901"/>
            <a:ext cx="1706214" cy="171284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3</a:t>
            </a:r>
            <a:r>
              <a:rPr lang="zh-CN" altLang="en-US" sz="1200" dirty="0"/>
              <a:t> * </a:t>
            </a:r>
            <a:r>
              <a:rPr lang="en-US" altLang="zh-CN" sz="1200" dirty="0"/>
              <a:t>3,</a:t>
            </a:r>
            <a:r>
              <a:rPr lang="zh-CN" altLang="en-US" sz="1200" dirty="0"/>
              <a:t> </a:t>
            </a:r>
            <a:r>
              <a:rPr lang="en-US" altLang="zh-CN" sz="1200" dirty="0"/>
              <a:t>same</a:t>
            </a:r>
            <a:endParaRPr lang="en-CN" sz="1200" dirty="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1B48DC3A-0815-0142-972D-C8E68FDDBF1F}"/>
              </a:ext>
            </a:extLst>
          </p:cNvPr>
          <p:cNvSpPr/>
          <p:nvPr/>
        </p:nvSpPr>
        <p:spPr>
          <a:xfrm>
            <a:off x="7619569" y="4901466"/>
            <a:ext cx="1294998" cy="1222698"/>
          </a:xfrm>
          <a:prstGeom prst="cube">
            <a:avLst>
              <a:gd name="adj" fmla="val 66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Max-pooling</a:t>
            </a:r>
            <a:endParaRPr lang="en-CN" sz="10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C2DC8B-8120-8242-BEAE-550DB53B7312}"/>
              </a:ext>
            </a:extLst>
          </p:cNvPr>
          <p:cNvSpPr/>
          <p:nvPr/>
        </p:nvSpPr>
        <p:spPr>
          <a:xfrm>
            <a:off x="9441617" y="3911233"/>
            <a:ext cx="405166" cy="24713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5372A6B-AD35-B748-8F66-5CCC545B5573}"/>
              </a:ext>
            </a:extLst>
          </p:cNvPr>
          <p:cNvSpPr/>
          <p:nvPr/>
        </p:nvSpPr>
        <p:spPr>
          <a:xfrm>
            <a:off x="10138332" y="4358858"/>
            <a:ext cx="377269" cy="13498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ADCE722-1278-7042-908C-96E5A210ACDE}"/>
              </a:ext>
            </a:extLst>
          </p:cNvPr>
          <p:cNvSpPr/>
          <p:nvPr/>
        </p:nvSpPr>
        <p:spPr>
          <a:xfrm>
            <a:off x="10807496" y="4358857"/>
            <a:ext cx="377269" cy="13498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F9B62C-52E9-D847-B8A8-21941D89FCBF}"/>
              </a:ext>
            </a:extLst>
          </p:cNvPr>
          <p:cNvSpPr/>
          <p:nvPr/>
        </p:nvSpPr>
        <p:spPr>
          <a:xfrm>
            <a:off x="11476314" y="4650590"/>
            <a:ext cx="377269" cy="70991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CE587-0535-0F4B-8F61-A1949C4A24FE}"/>
              </a:ext>
            </a:extLst>
          </p:cNvPr>
          <p:cNvSpPr txBox="1"/>
          <p:nvPr/>
        </p:nvSpPr>
        <p:spPr>
          <a:xfrm>
            <a:off x="1150412" y="567387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227</a:t>
            </a:r>
            <a:r>
              <a:rPr lang="zh-CN" altLang="en-US" dirty="0"/>
              <a:t> * </a:t>
            </a:r>
            <a:r>
              <a:rPr lang="en-US" altLang="zh-CN" dirty="0"/>
              <a:t>227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2EF62-8106-AA4F-AD0B-3BA79C9DF24D}"/>
              </a:ext>
            </a:extLst>
          </p:cNvPr>
          <p:cNvSpPr txBox="1"/>
          <p:nvPr/>
        </p:nvSpPr>
        <p:spPr>
          <a:xfrm>
            <a:off x="5922716" y="39426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27</a:t>
            </a:r>
            <a:r>
              <a:rPr lang="zh-CN" altLang="en-US" dirty="0"/>
              <a:t>* </a:t>
            </a:r>
            <a:r>
              <a:rPr lang="en-US" altLang="zh-CN" dirty="0"/>
              <a:t>27</a:t>
            </a:r>
            <a:r>
              <a:rPr lang="zh-CN" altLang="en-US" dirty="0"/>
              <a:t> * </a:t>
            </a:r>
            <a:r>
              <a:rPr lang="en-US" altLang="zh-CN" dirty="0"/>
              <a:t>96</a:t>
            </a:r>
            <a:endParaRPr lang="en-C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128E9-69A9-7241-B56C-FDBE804B7B8C}"/>
              </a:ext>
            </a:extLst>
          </p:cNvPr>
          <p:cNvSpPr txBox="1"/>
          <p:nvPr/>
        </p:nvSpPr>
        <p:spPr>
          <a:xfrm>
            <a:off x="4099402" y="3957833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55</a:t>
            </a:r>
            <a:r>
              <a:rPr lang="zh-CN" altLang="en-US" dirty="0"/>
              <a:t> * </a:t>
            </a:r>
            <a:r>
              <a:rPr lang="en-US" altLang="zh-CN" dirty="0"/>
              <a:t>55</a:t>
            </a:r>
            <a:r>
              <a:rPr lang="zh-CN" altLang="en-US" dirty="0"/>
              <a:t> * </a:t>
            </a:r>
            <a:r>
              <a:rPr lang="en-US" altLang="zh-CN" dirty="0"/>
              <a:t>96</a:t>
            </a:r>
            <a:endParaRPr lang="en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04C564-A88C-134A-A1A2-A42CD16D1557}"/>
              </a:ext>
            </a:extLst>
          </p:cNvPr>
          <p:cNvSpPr txBox="1"/>
          <p:nvPr/>
        </p:nvSpPr>
        <p:spPr>
          <a:xfrm>
            <a:off x="7693131" y="3925108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27</a:t>
            </a:r>
            <a:r>
              <a:rPr lang="zh-CN" altLang="en-US" dirty="0"/>
              <a:t>* </a:t>
            </a:r>
            <a:r>
              <a:rPr lang="en-US" altLang="zh-CN" dirty="0"/>
              <a:t>27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417C4F-E4DA-4041-AB80-ABCB2BB81A38}"/>
              </a:ext>
            </a:extLst>
          </p:cNvPr>
          <p:cNvSpPr txBox="1"/>
          <p:nvPr/>
        </p:nvSpPr>
        <p:spPr>
          <a:xfrm>
            <a:off x="9894350" y="38625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33F4A4-1370-0A49-B460-D80BD855CFB1}"/>
              </a:ext>
            </a:extLst>
          </p:cNvPr>
          <p:cNvSpPr txBox="1"/>
          <p:nvPr/>
        </p:nvSpPr>
        <p:spPr>
          <a:xfrm>
            <a:off x="2571305" y="646301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384</a:t>
            </a:r>
            <a:endParaRPr lang="en-C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565E04-F371-B446-8233-946D09E514C5}"/>
              </a:ext>
            </a:extLst>
          </p:cNvPr>
          <p:cNvSpPr txBox="1"/>
          <p:nvPr/>
        </p:nvSpPr>
        <p:spPr>
          <a:xfrm>
            <a:off x="4093740" y="646301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384</a:t>
            </a:r>
            <a:endParaRPr lang="en-C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7354C9-96C2-FE44-BF15-F77C175766BA}"/>
              </a:ext>
            </a:extLst>
          </p:cNvPr>
          <p:cNvSpPr txBox="1"/>
          <p:nvPr/>
        </p:nvSpPr>
        <p:spPr>
          <a:xfrm>
            <a:off x="5624458" y="646301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DFE8F-B53E-6144-93FA-CD16D2F5319F}"/>
              </a:ext>
            </a:extLst>
          </p:cNvPr>
          <p:cNvSpPr txBox="1"/>
          <p:nvPr/>
        </p:nvSpPr>
        <p:spPr>
          <a:xfrm>
            <a:off x="7293924" y="645418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D28D15-C2AD-FF45-B652-F9CD459D28B4}"/>
              </a:ext>
            </a:extLst>
          </p:cNvPr>
          <p:cNvSpPr txBox="1"/>
          <p:nvPr/>
        </p:nvSpPr>
        <p:spPr>
          <a:xfrm>
            <a:off x="9349251" y="64541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9216</a:t>
            </a:r>
            <a:endParaRPr lang="en-C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994AE7-B805-7642-B5BA-618F9FAE7E10}"/>
              </a:ext>
            </a:extLst>
          </p:cNvPr>
          <p:cNvSpPr txBox="1"/>
          <p:nvPr/>
        </p:nvSpPr>
        <p:spPr>
          <a:xfrm>
            <a:off x="9998540" y="64636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4096</a:t>
            </a:r>
            <a:endParaRPr lang="en-C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F54EA3-F216-134C-92A4-B965FB1EF6D5}"/>
              </a:ext>
            </a:extLst>
          </p:cNvPr>
          <p:cNvSpPr txBox="1"/>
          <p:nvPr/>
        </p:nvSpPr>
        <p:spPr>
          <a:xfrm>
            <a:off x="10610000" y="64541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4096</a:t>
            </a:r>
            <a:endParaRPr lang="en-C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68579B-2BEA-E249-8FB8-6A7F59C5F3BE}"/>
              </a:ext>
            </a:extLst>
          </p:cNvPr>
          <p:cNvSpPr txBox="1"/>
          <p:nvPr/>
        </p:nvSpPr>
        <p:spPr>
          <a:xfrm>
            <a:off x="11411351" y="55648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74A85F-E1B4-CD4A-B8F9-C9679BBB5B8E}"/>
              </a:ext>
            </a:extLst>
          </p:cNvPr>
          <p:cNvSpPr/>
          <p:nvPr/>
        </p:nvSpPr>
        <p:spPr>
          <a:xfrm>
            <a:off x="4093740" y="596348"/>
            <a:ext cx="4222110" cy="6559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dirty="0" err="1"/>
              <a:t>Relu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452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DDAD-62D6-1F42-B397-AEE0824C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VGG</a:t>
            </a:r>
            <a:r>
              <a:rPr lang="en-US" altLang="zh-CN" dirty="0"/>
              <a:t>-Net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5DAF4-A947-A149-B707-6AEC0ED0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A18C56-2E11-174C-BA34-A318D148F81B}"/>
              </a:ext>
            </a:extLst>
          </p:cNvPr>
          <p:cNvSpPr/>
          <p:nvPr/>
        </p:nvSpPr>
        <p:spPr>
          <a:xfrm>
            <a:off x="3984945" y="1009742"/>
            <a:ext cx="4222110" cy="6559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*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padding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Max-pooling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*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7777E2-F384-6642-8AA1-82AF2A48CB84}"/>
              </a:ext>
            </a:extLst>
          </p:cNvPr>
          <p:cNvGraphicFramePr>
            <a:graphicFrameLocks noGrp="1"/>
          </p:cNvGraphicFramePr>
          <p:nvPr/>
        </p:nvGraphicFramePr>
        <p:xfrm>
          <a:off x="1295260" y="2610307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3B7D51-3EA6-1B43-A10D-182F4D9C2B95}"/>
              </a:ext>
            </a:extLst>
          </p:cNvPr>
          <p:cNvGraphicFramePr>
            <a:graphicFrameLocks noGrp="1"/>
          </p:cNvGraphicFramePr>
          <p:nvPr/>
        </p:nvGraphicFramePr>
        <p:xfrm>
          <a:off x="964097" y="2810932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FA1F774-1C62-5245-A604-A812EF044828}"/>
              </a:ext>
            </a:extLst>
          </p:cNvPr>
          <p:cNvGraphicFramePr>
            <a:graphicFrameLocks noGrp="1"/>
          </p:cNvGraphicFramePr>
          <p:nvPr/>
        </p:nvGraphicFramePr>
        <p:xfrm>
          <a:off x="781879" y="3011557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395EF4-E1D4-C84E-BE81-54BA30430C25}"/>
              </a:ext>
            </a:extLst>
          </p:cNvPr>
          <p:cNvSpPr txBox="1"/>
          <p:nvPr/>
        </p:nvSpPr>
        <p:spPr>
          <a:xfrm>
            <a:off x="1359134" y="5256435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224</a:t>
            </a:r>
            <a:r>
              <a:rPr lang="zh-CN" altLang="en-US" dirty="0"/>
              <a:t> * </a:t>
            </a:r>
            <a:r>
              <a:rPr lang="en-US" altLang="zh-CN" dirty="0"/>
              <a:t>224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826C31-349C-0A41-BCE4-7E5C28C7B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748" y="1949449"/>
            <a:ext cx="6870118" cy="403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76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F9C9-EE0C-F946-ACB4-8D9B79BB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</a:t>
            </a:r>
            <a:r>
              <a:rPr lang="en-US" altLang="zh-CN" dirty="0"/>
              <a:t>-net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DCAB-17F6-E847-BFCD-472D210E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5871"/>
            <a:ext cx="10131425" cy="3925330"/>
          </a:xfrm>
        </p:spPr>
        <p:txBody>
          <a:bodyPr anchor="t"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vanishing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exploding</a:t>
            </a:r>
            <a:r>
              <a:rPr lang="zh-CN" altLang="en-US" dirty="0"/>
              <a:t> </a:t>
            </a:r>
            <a:r>
              <a:rPr lang="en-US" altLang="zh-CN" dirty="0"/>
              <a:t>problems.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833BD6-394E-A54A-9377-4DD033A0BB2B}"/>
              </a:ext>
            </a:extLst>
          </p:cNvPr>
          <p:cNvSpPr/>
          <p:nvPr/>
        </p:nvSpPr>
        <p:spPr>
          <a:xfrm>
            <a:off x="685801" y="2706129"/>
            <a:ext cx="3002691" cy="3385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6F93B-0DF6-4C40-B506-1D0A137F47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403" y="2706130"/>
            <a:ext cx="7749205" cy="338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83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760</TotalTime>
  <Words>1547</Words>
  <Application>Microsoft Macintosh PowerPoint</Application>
  <PresentationFormat>Widescreen</PresentationFormat>
  <Paragraphs>352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Alibaba PuHuiTi</vt:lpstr>
      <vt:lpstr>KaiTi</vt:lpstr>
      <vt:lpstr>Microsoft YaHei Light</vt:lpstr>
      <vt:lpstr>SimSun</vt:lpstr>
      <vt:lpstr>Arial</vt:lpstr>
      <vt:lpstr>Calibri</vt:lpstr>
      <vt:lpstr>Calibri Light</vt:lpstr>
      <vt:lpstr>Times New Roman</vt:lpstr>
      <vt:lpstr>Celestial</vt:lpstr>
      <vt:lpstr>人工智能核心能力培养 — Lecture 10  CNN Architectures, ResNet, Inception, Transfer Learning NLP Introduction  The Kernel Ability For Artificial Intelligence </vt:lpstr>
      <vt:lpstr>review</vt:lpstr>
      <vt:lpstr>today</vt:lpstr>
      <vt:lpstr>Transfer Learning</vt:lpstr>
      <vt:lpstr>Programming 10-01</vt:lpstr>
      <vt:lpstr>Le-Net 5</vt:lpstr>
      <vt:lpstr>Alex-net</vt:lpstr>
      <vt:lpstr>VGG-Net</vt:lpstr>
      <vt:lpstr>Res-net</vt:lpstr>
      <vt:lpstr>Res-Net</vt:lpstr>
      <vt:lpstr>RES-Net: Very Deep Neural Network</vt:lpstr>
      <vt:lpstr>Inception (Google Net)</vt:lpstr>
      <vt:lpstr>Inception (Google Net)</vt:lpstr>
      <vt:lpstr>Bottleneck network</vt:lpstr>
      <vt:lpstr>Inception network</vt:lpstr>
      <vt:lpstr>这门课程的剩余部分 The remain parts of our couresr</vt:lpstr>
      <vt:lpstr>Natural language processing introduction</vt:lpstr>
      <vt:lpstr>Natural language processing introduction</vt:lpstr>
      <vt:lpstr>Natural language processing introduction</vt:lpstr>
      <vt:lpstr>Natural language processing introduction</vt:lpstr>
      <vt:lpstr>自然语言处理任务的特点 The features of NLP</vt:lpstr>
      <vt:lpstr>自然语言处理任务的特点 The features of NLP</vt:lpstr>
      <vt:lpstr>自然语言处理任务的特点 The features of NLP 推理性难解决</vt:lpstr>
      <vt:lpstr>接下来NLP方向的内容</vt:lpstr>
      <vt:lpstr>Next: 计算机视觉 Computer vision</vt:lpstr>
      <vt:lpstr>Next: bi 商业智能方向</vt:lpstr>
      <vt:lpstr>常见问题问答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10  CNN Architectures, ResNet, Inception, Transfer Learning NLP Introduction  The Kernel Ability For Artificial Intelligence </dc:title>
  <dc:creator>gao minquan</dc:creator>
  <cp:lastModifiedBy>minquan gao</cp:lastModifiedBy>
  <cp:revision>38</cp:revision>
  <dcterms:created xsi:type="dcterms:W3CDTF">2021-03-22T08:20:52Z</dcterms:created>
  <dcterms:modified xsi:type="dcterms:W3CDTF">2021-06-01T10:13:00Z</dcterms:modified>
</cp:coreProperties>
</file>